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0"/>
  </p:notesMasterIdLst>
  <p:sldIdLst>
    <p:sldId id="256" r:id="rId2"/>
    <p:sldId id="257" r:id="rId3"/>
    <p:sldId id="258" r:id="rId4"/>
    <p:sldId id="259" r:id="rId5"/>
    <p:sldId id="261" r:id="rId6"/>
    <p:sldId id="263" r:id="rId7"/>
    <p:sldId id="264" r:id="rId8"/>
    <p:sldId id="265" r:id="rId9"/>
    <p:sldId id="267" r:id="rId10"/>
    <p:sldId id="268" r:id="rId11"/>
    <p:sldId id="269" r:id="rId12"/>
    <p:sldId id="270" r:id="rId13"/>
    <p:sldId id="351" r:id="rId14"/>
    <p:sldId id="266" r:id="rId15"/>
    <p:sldId id="275" r:id="rId16"/>
    <p:sldId id="276" r:id="rId17"/>
    <p:sldId id="277" r:id="rId18"/>
    <p:sldId id="278" r:id="rId19"/>
    <p:sldId id="284" r:id="rId20"/>
    <p:sldId id="285" r:id="rId21"/>
    <p:sldId id="286" r:id="rId22"/>
    <p:sldId id="281" r:id="rId23"/>
    <p:sldId id="282" r:id="rId24"/>
    <p:sldId id="273" r:id="rId25"/>
    <p:sldId id="272" r:id="rId26"/>
    <p:sldId id="274" r:id="rId27"/>
    <p:sldId id="288" r:id="rId28"/>
    <p:sldId id="289" r:id="rId29"/>
    <p:sldId id="290" r:id="rId30"/>
    <p:sldId id="291" r:id="rId31"/>
    <p:sldId id="292" r:id="rId32"/>
    <p:sldId id="293" r:id="rId33"/>
    <p:sldId id="294" r:id="rId34"/>
    <p:sldId id="295" r:id="rId35"/>
    <p:sldId id="352" r:id="rId36"/>
    <p:sldId id="296" r:id="rId37"/>
    <p:sldId id="298" r:id="rId38"/>
    <p:sldId id="297" r:id="rId39"/>
    <p:sldId id="299" r:id="rId40"/>
    <p:sldId id="300" r:id="rId41"/>
    <p:sldId id="301" r:id="rId42"/>
    <p:sldId id="302" r:id="rId43"/>
    <p:sldId id="303" r:id="rId44"/>
    <p:sldId id="305" r:id="rId45"/>
    <p:sldId id="306" r:id="rId46"/>
    <p:sldId id="308" r:id="rId47"/>
    <p:sldId id="309" r:id="rId48"/>
    <p:sldId id="307" r:id="rId49"/>
    <p:sldId id="311" r:id="rId50"/>
    <p:sldId id="312" r:id="rId51"/>
    <p:sldId id="313" r:id="rId52"/>
    <p:sldId id="314" r:id="rId53"/>
    <p:sldId id="353" r:id="rId54"/>
    <p:sldId id="317" r:id="rId55"/>
    <p:sldId id="318" r:id="rId56"/>
    <p:sldId id="319" r:id="rId57"/>
    <p:sldId id="320" r:id="rId58"/>
    <p:sldId id="321" r:id="rId59"/>
    <p:sldId id="322" r:id="rId60"/>
    <p:sldId id="323" r:id="rId61"/>
    <p:sldId id="324" r:id="rId62"/>
    <p:sldId id="325" r:id="rId63"/>
    <p:sldId id="326" r:id="rId64"/>
    <p:sldId id="327" r:id="rId65"/>
    <p:sldId id="329" r:id="rId66"/>
    <p:sldId id="330" r:id="rId67"/>
    <p:sldId id="331" r:id="rId68"/>
    <p:sldId id="333" r:id="rId69"/>
    <p:sldId id="334" r:id="rId70"/>
    <p:sldId id="335" r:id="rId71"/>
    <p:sldId id="384" r:id="rId72"/>
    <p:sldId id="365" r:id="rId73"/>
    <p:sldId id="366" r:id="rId74"/>
    <p:sldId id="374" r:id="rId75"/>
    <p:sldId id="376" r:id="rId76"/>
    <p:sldId id="375" r:id="rId77"/>
    <p:sldId id="377" r:id="rId78"/>
    <p:sldId id="378" r:id="rId79"/>
    <p:sldId id="379" r:id="rId80"/>
    <p:sldId id="336" r:id="rId81"/>
    <p:sldId id="344" r:id="rId82"/>
    <p:sldId id="337" r:id="rId83"/>
    <p:sldId id="338" r:id="rId84"/>
    <p:sldId id="340" r:id="rId85"/>
    <p:sldId id="341" r:id="rId86"/>
    <p:sldId id="382" r:id="rId87"/>
    <p:sldId id="387" r:id="rId88"/>
    <p:sldId id="383" r:id="rId89"/>
    <p:sldId id="380" r:id="rId90"/>
    <p:sldId id="367" r:id="rId91"/>
    <p:sldId id="369" r:id="rId92"/>
    <p:sldId id="370" r:id="rId93"/>
    <p:sldId id="371" r:id="rId94"/>
    <p:sldId id="372" r:id="rId95"/>
    <p:sldId id="373" r:id="rId96"/>
    <p:sldId id="342" r:id="rId97"/>
    <p:sldId id="345" r:id="rId98"/>
    <p:sldId id="343" r:id="rId99"/>
    <p:sldId id="346" r:id="rId100"/>
    <p:sldId id="347" r:id="rId101"/>
    <p:sldId id="348" r:id="rId102"/>
    <p:sldId id="350" r:id="rId103"/>
    <p:sldId id="385" r:id="rId104"/>
    <p:sldId id="386" r:id="rId105"/>
    <p:sldId id="388" r:id="rId106"/>
    <p:sldId id="381" r:id="rId107"/>
    <p:sldId id="355" r:id="rId108"/>
    <p:sldId id="356" r:id="rId109"/>
    <p:sldId id="357" r:id="rId110"/>
    <p:sldId id="358" r:id="rId111"/>
    <p:sldId id="359" r:id="rId112"/>
    <p:sldId id="360" r:id="rId113"/>
    <p:sldId id="361" r:id="rId114"/>
    <p:sldId id="362" r:id="rId115"/>
    <p:sldId id="363" r:id="rId116"/>
    <p:sldId id="364" r:id="rId117"/>
    <p:sldId id="354" r:id="rId118"/>
    <p:sldId id="349"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1" autoAdjust="0"/>
    <p:restoredTop sz="94615" autoAdjust="0"/>
  </p:normalViewPr>
  <p:slideViewPr>
    <p:cSldViewPr>
      <p:cViewPr>
        <p:scale>
          <a:sx n="66" d="100"/>
          <a:sy n="66" d="100"/>
        </p:scale>
        <p:origin x="-642" y="312"/>
      </p:cViewPr>
      <p:guideLst>
        <p:guide orient="horz" pos="2160"/>
        <p:guide pos="2880"/>
      </p:guideLst>
    </p:cSldViewPr>
  </p:slideViewPr>
  <p:outlineViewPr>
    <p:cViewPr>
      <p:scale>
        <a:sx n="33" d="100"/>
        <a:sy n="33" d="100"/>
      </p:scale>
      <p:origin x="42" y="3694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896C8A-71E2-4287-8E3F-ED6F1A75DD96}" type="datetimeFigureOut">
              <a:rPr lang="en-US" smtClean="0"/>
              <a:pPr/>
              <a:t>3/18/2014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B59503-6A32-4EF2-86AD-B73F2FDA02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B59503-6A32-4EF2-86AD-B73F2FDA0260}"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9181B7E-1E1D-41F6-8BFD-0867A36659F6}"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BA43E-E9CC-4A1D-817B-055B50A0CA2A}"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181B7E-1E1D-41F6-8BFD-0867A36659F6}"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BA43E-E9CC-4A1D-817B-055B50A0CA2A}" type="slidenum">
              <a:rPr lang="en-US" smtClean="0"/>
              <a:pPr/>
              <a:t>‹#›</a:t>
            </a:fld>
            <a:endParaRPr lang="en-US"/>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181B7E-1E1D-41F6-8BFD-0867A36659F6}" type="datetimeFigureOut">
              <a:rPr lang="en-US" smtClean="0"/>
              <a:pPr/>
              <a:t>3/18/2014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9BFBA43E-E9CC-4A1D-817B-055B50A0CA2A}" type="slidenum">
              <a:rPr lang="en-US" smtClean="0"/>
              <a:pPr/>
              <a:t>‹#›</a:t>
            </a:fld>
            <a:endParaRPr lang="en-US"/>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181B7E-1E1D-41F6-8BFD-0867A36659F6}"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BA43E-E9CC-4A1D-817B-055B50A0CA2A}" type="slidenum">
              <a:rPr lang="en-US" smtClean="0"/>
              <a:pPr/>
              <a:t>‹#›</a:t>
            </a:fld>
            <a:endParaRPr lang="en-US"/>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181B7E-1E1D-41F6-8BFD-0867A36659F6}"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BA43E-E9CC-4A1D-817B-055B50A0CA2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181B7E-1E1D-41F6-8BFD-0867A36659F6}"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BA43E-E9CC-4A1D-817B-055B50A0CA2A}" type="slidenum">
              <a:rPr lang="en-US" smtClean="0"/>
              <a:pPr/>
              <a:t>‹#›</a:t>
            </a:fld>
            <a:endParaRPr lang="en-US"/>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9181B7E-1E1D-41F6-8BFD-0867A36659F6}" type="datetimeFigureOut">
              <a:rPr lang="en-US" smtClean="0"/>
              <a:pPr/>
              <a:t>3/18/2014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FBA43E-E9CC-4A1D-817B-055B50A0CA2A}" type="slidenum">
              <a:rPr lang="en-US" smtClean="0"/>
              <a:pPr/>
              <a:t>‹#›</a:t>
            </a:fld>
            <a:endParaRPr lang="en-US"/>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181B7E-1E1D-41F6-8BFD-0867A36659F6}" type="datetimeFigureOut">
              <a:rPr lang="en-US" smtClean="0"/>
              <a:pPr/>
              <a:t>3/18/2014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FBA43E-E9CC-4A1D-817B-055B50A0CA2A}" type="slidenum">
              <a:rPr lang="en-US" smtClean="0"/>
              <a:pPr/>
              <a:t>‹#›</a:t>
            </a:fld>
            <a:endParaRPr lang="en-US"/>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81B7E-1E1D-41F6-8BFD-0867A36659F6}" type="datetimeFigureOut">
              <a:rPr lang="en-US" smtClean="0"/>
              <a:pPr/>
              <a:t>3/18/2014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BA43E-E9CC-4A1D-817B-055B50A0CA2A}" type="slidenum">
              <a:rPr lang="en-US" smtClean="0"/>
              <a:pPr/>
              <a:t>‹#›</a:t>
            </a:fld>
            <a:endParaRPr lang="en-US"/>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181B7E-1E1D-41F6-8BFD-0867A36659F6}"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BA43E-E9CC-4A1D-817B-055B50A0CA2A}"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9181B7E-1E1D-41F6-8BFD-0867A36659F6}" type="datetimeFigureOut">
              <a:rPr lang="en-US" smtClean="0"/>
              <a:pPr/>
              <a:t>3/18/2014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BFBA43E-E9CC-4A1D-817B-055B50A0CA2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9181B7E-1E1D-41F6-8BFD-0867A36659F6}" type="datetimeFigureOut">
              <a:rPr lang="en-US" smtClean="0"/>
              <a:pPr/>
              <a:t>3/18/2014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BFBA43E-E9CC-4A1D-817B-055B50A0CA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newsflash/>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400" y="1219200"/>
            <a:ext cx="8610600" cy="2109216"/>
          </a:xfrm>
        </p:spPr>
        <p:txBody>
          <a:bodyPr>
            <a:noAutofit/>
          </a:bodyPr>
          <a:lstStyle/>
          <a:p>
            <a:r>
              <a:rPr lang="en-US" sz="6500" dirty="0" smtClean="0">
                <a:latin typeface="Adobe Arabic" pitchFamily="18" charset="-78"/>
                <a:cs typeface="Adobe Arabic" pitchFamily="18" charset="-78"/>
              </a:rPr>
              <a:t>CONTINUOUS  VERB  TENSES </a:t>
            </a:r>
            <a:endParaRPr lang="en-US" sz="6500" dirty="0">
              <a:latin typeface="Adobe Arabic" pitchFamily="18" charset="-78"/>
              <a:cs typeface="Adobe Arabic" pitchFamily="18" charset="-78"/>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153400" cy="1022462"/>
          </a:xfrm>
        </p:spPr>
        <p:txBody>
          <a:bodyPr>
            <a:normAutofit fontScale="90000"/>
          </a:bodyPr>
          <a:lstStyle/>
          <a:p>
            <a:r>
              <a:rPr lang="en-US" dirty="0" smtClean="0"/>
              <a:t>Uses of  PRESENT CONTINUOUS</a:t>
            </a:r>
            <a:br>
              <a:rPr lang="en-US" dirty="0" smtClean="0"/>
            </a:br>
            <a:r>
              <a:rPr lang="en-US" sz="2800" dirty="0" smtClean="0"/>
              <a:t>5. Development, changing situations.</a:t>
            </a:r>
            <a:r>
              <a:rPr lang="en-US" dirty="0" smtClean="0"/>
              <a:t/>
            </a:r>
            <a:br>
              <a:rPr lang="en-US" dirty="0" smtClean="0"/>
            </a:br>
            <a:endParaRPr lang="en-US" dirty="0"/>
          </a:p>
        </p:txBody>
      </p:sp>
      <p:sp>
        <p:nvSpPr>
          <p:cNvPr id="9" name="Text Placeholder 8"/>
          <p:cNvSpPr>
            <a:spLocks noGrp="1"/>
          </p:cNvSpPr>
          <p:nvPr>
            <p:ph type="body" idx="1"/>
          </p:nvPr>
        </p:nvSpPr>
        <p:spPr/>
        <p:txBody>
          <a:bodyPr>
            <a:normAutofit fontScale="92500" lnSpcReduction="10000"/>
          </a:bodyPr>
          <a:lstStyle/>
          <a:p>
            <a:r>
              <a:rPr lang="en-US" b="0" dirty="0" smtClean="0"/>
              <a:t>The population of China </a:t>
            </a:r>
            <a:r>
              <a:rPr lang="en-US" i="1" u="sng" dirty="0" smtClean="0"/>
              <a:t>is rising</a:t>
            </a:r>
            <a:r>
              <a:rPr lang="en-US" b="0" dirty="0" smtClean="0"/>
              <a:t> very fast.</a:t>
            </a:r>
            <a:endParaRPr lang="en-US" b="0" dirty="0"/>
          </a:p>
        </p:txBody>
      </p:sp>
      <p:sp>
        <p:nvSpPr>
          <p:cNvPr id="10" name="Text Placeholder 9"/>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p:txBody>
          <a:bodyPr>
            <a:normAutofit/>
          </a:bodyPr>
          <a:lstStyle/>
          <a:p>
            <a:r>
              <a:rPr lang="en-US" sz="2000" dirty="0" smtClean="0"/>
              <a:t>The sentence describes a development from one situation to another. </a:t>
            </a:r>
          </a:p>
          <a:p>
            <a:r>
              <a:rPr lang="en-US" sz="2000" dirty="0" smtClean="0"/>
              <a:t>Signal words are not that common here, only sometimes the change of situation is emphasized by using more and more.</a:t>
            </a:r>
          </a:p>
          <a:p>
            <a:pPr>
              <a:buNone/>
            </a:pPr>
            <a:r>
              <a:rPr lang="en-US" sz="2000" dirty="0" smtClean="0"/>
              <a:t> </a:t>
            </a:r>
            <a:endParaRPr lang="en-US" sz="2000" b="1" dirty="0"/>
          </a:p>
        </p:txBody>
      </p:sp>
      <p:pic>
        <p:nvPicPr>
          <p:cNvPr id="14" name="Picture 10" descr="http://2.bp.blogspot.com/_8cf3ZIrX12w/STe6HrjCoYI/AAAAAAAAAhY/VFmTiEtUNoo/s400/happy-chinese-new-year-clip-art.gif"/>
          <p:cNvPicPr>
            <a:picLocks noGrp="1" noChangeAspect="1" noChangeArrowheads="1"/>
          </p:cNvPicPr>
          <p:nvPr>
            <p:ph sz="half" idx="2"/>
          </p:nvPr>
        </p:nvPicPr>
        <p:blipFill>
          <a:blip r:embed="rId2"/>
          <a:srcRect b="5882"/>
          <a:stretch>
            <a:fillRect/>
          </a:stretch>
        </p:blipFill>
        <p:spPr bwMode="auto">
          <a:xfrm>
            <a:off x="572294" y="3053551"/>
            <a:ext cx="3810000" cy="2743210"/>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534400" cy="13716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Uses of  FUTURE PERFECT   CONTINUOUS</a:t>
            </a:r>
            <a:br>
              <a:rPr lang="en-US" dirty="0" smtClean="0"/>
            </a:br>
            <a:r>
              <a:rPr lang="en-US" dirty="0" smtClean="0"/>
              <a:t/>
            </a:r>
            <a:br>
              <a:rPr lang="en-US" dirty="0" smtClean="0"/>
            </a:br>
            <a:r>
              <a:rPr lang="en-US" dirty="0" smtClean="0"/>
              <a:t/>
            </a:r>
            <a:br>
              <a:rPr lang="en-US" dirty="0" smtClean="0"/>
            </a:br>
            <a:endParaRPr lang="en-US" dirty="0"/>
          </a:p>
        </p:txBody>
      </p:sp>
      <p:sp>
        <p:nvSpPr>
          <p:cNvPr id="9" name="Text Placeholder 8"/>
          <p:cNvSpPr>
            <a:spLocks noGrp="1"/>
          </p:cNvSpPr>
          <p:nvPr>
            <p:ph type="body" idx="1"/>
          </p:nvPr>
        </p:nvSpPr>
        <p:spPr/>
        <p:txBody>
          <a:bodyPr>
            <a:normAutofit fontScale="62500" lnSpcReduction="20000"/>
          </a:bodyPr>
          <a:lstStyle/>
          <a:p>
            <a:r>
              <a:rPr lang="en-US" b="0" dirty="0" smtClean="0"/>
              <a:t>They </a:t>
            </a:r>
            <a:r>
              <a:rPr lang="en-US" b="0" i="1" u="sng" dirty="0" smtClean="0"/>
              <a:t>will have  </a:t>
            </a:r>
            <a:r>
              <a:rPr lang="en-US" i="1" u="sng" dirty="0" smtClean="0"/>
              <a:t>been  talking </a:t>
            </a:r>
            <a:r>
              <a:rPr lang="en-US" b="0" dirty="0" smtClean="0"/>
              <a:t>for over an hour by the time  </a:t>
            </a:r>
            <a:r>
              <a:rPr lang="en-US" b="0" dirty="0" smtClean="0"/>
              <a:t>MONICA  arrived</a:t>
            </a:r>
            <a:r>
              <a:rPr lang="en-US" b="0" dirty="0" smtClean="0"/>
              <a:t>.</a:t>
            </a:r>
            <a:endParaRPr lang="en-US" b="0" dirty="0"/>
          </a:p>
        </p:txBody>
      </p:sp>
      <p:sp>
        <p:nvSpPr>
          <p:cNvPr id="10" name="Text Placeholder 9"/>
          <p:cNvSpPr>
            <a:spLocks noGrp="1"/>
          </p:cNvSpPr>
          <p:nvPr>
            <p:ph type="body" sz="quarter" idx="3"/>
          </p:nvPr>
        </p:nvSpPr>
        <p:spPr/>
        <p:txBody>
          <a:bodyPr>
            <a:normAutofit fontScale="92500" lnSpcReduction="10000"/>
          </a:bodyPr>
          <a:lstStyle/>
          <a:p>
            <a:r>
              <a:rPr lang="en-US" dirty="0" smtClean="0"/>
              <a:t>1. Duration before something in the FUTURE</a:t>
            </a:r>
            <a:endParaRPr lang="en-US" dirty="0"/>
          </a:p>
        </p:txBody>
      </p:sp>
      <p:sp>
        <p:nvSpPr>
          <p:cNvPr id="7" name="Content Placeholder 6"/>
          <p:cNvSpPr>
            <a:spLocks noGrp="1"/>
          </p:cNvSpPr>
          <p:nvPr>
            <p:ph sz="quarter" idx="4"/>
          </p:nvPr>
        </p:nvSpPr>
        <p:spPr/>
        <p:txBody>
          <a:bodyPr>
            <a:normAutofit fontScale="92500"/>
          </a:bodyPr>
          <a:lstStyle/>
          <a:p>
            <a:r>
              <a:rPr lang="en-US" sz="2000" dirty="0" smtClean="0"/>
              <a:t>We use the FUTURE Perfect Continuous to show that </a:t>
            </a:r>
            <a:r>
              <a:rPr lang="en-US" sz="2000" b="1" dirty="0" smtClean="0"/>
              <a:t>something  WILL CONTINUE up until a particular event or time in the future. </a:t>
            </a:r>
            <a:r>
              <a:rPr lang="en-US" sz="2000" dirty="0" smtClean="0"/>
              <a:t>For” five minutes”  “since Friday “and  “for two weeks” are both durations which can be used with the Future  Perfect Continuous. Notice that this is  related to  the  Present Perfect Continuous; however, </a:t>
            </a:r>
            <a:r>
              <a:rPr lang="en-US" sz="2000" b="1" dirty="0" smtClean="0"/>
              <a:t>the duration does stops at or before a reference point in the future.</a:t>
            </a:r>
            <a:endParaRPr lang="en-US" sz="2000" b="1" dirty="0"/>
          </a:p>
        </p:txBody>
      </p:sp>
      <p:pic>
        <p:nvPicPr>
          <p:cNvPr id="11" name="Picture 8" descr="http://stream1.gifsoup.com/view7/2406082/muneca-brava-o.gif"/>
          <p:cNvPicPr>
            <a:picLocks noGrp="1" noChangeAspect="1" noChangeArrowheads="1" noCrop="1"/>
          </p:cNvPicPr>
          <p:nvPr>
            <p:ph sz="half" idx="2"/>
          </p:nvPr>
        </p:nvPicPr>
        <p:blipFill>
          <a:blip r:embed="rId2"/>
          <a:srcRect/>
          <a:stretch>
            <a:fillRect/>
          </a:stretch>
        </p:blipFill>
        <p:spPr bwMode="auto">
          <a:xfrm>
            <a:off x="533400" y="2971800"/>
            <a:ext cx="3868208" cy="2901156"/>
          </a:xfrm>
          <a:prstGeom prst="rect">
            <a:avLst/>
          </a:prstGeom>
          <a:noFill/>
        </p:spPr>
      </p:pic>
    </p:spTree>
  </p:cSld>
  <p:clrMapOvr>
    <a:masterClrMapping/>
  </p:clrMapOvr>
  <p:transition>
    <p:newsflash/>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9" name="Text Placeholder 8"/>
          <p:cNvSpPr>
            <a:spLocks noGrp="1"/>
          </p:cNvSpPr>
          <p:nvPr>
            <p:ph type="body" idx="1"/>
          </p:nvPr>
        </p:nvSpPr>
        <p:spPr/>
        <p:txBody>
          <a:bodyPr>
            <a:noAutofit/>
          </a:bodyPr>
          <a:lstStyle/>
          <a:p>
            <a:r>
              <a:rPr lang="en-US" sz="1600" dirty="0" smtClean="0"/>
              <a:t>She </a:t>
            </a:r>
            <a:r>
              <a:rPr lang="en-US" sz="1600" i="1" u="sng" dirty="0" smtClean="0"/>
              <a:t>is going to have been working </a:t>
            </a:r>
            <a:r>
              <a:rPr lang="en-US" sz="1600" dirty="0" smtClean="0"/>
              <a:t>at that company for three years when it finally closes.</a:t>
            </a:r>
            <a:endParaRPr lang="en-US" sz="1600" dirty="0"/>
          </a:p>
        </p:txBody>
      </p:sp>
      <p:pic>
        <p:nvPicPr>
          <p:cNvPr id="8" name="Picture 4" descr="http://angolnyelvtanitas.hu/angolnyelvvizsga/bezart-a-ceg.jpg"/>
          <p:cNvPicPr>
            <a:picLocks noGrp="1" noChangeAspect="1" noChangeArrowheads="1"/>
          </p:cNvPicPr>
          <p:nvPr>
            <p:ph sz="half" idx="2"/>
          </p:nvPr>
        </p:nvPicPr>
        <p:blipFill>
          <a:blip r:embed="rId2"/>
          <a:stretch>
            <a:fillRect/>
          </a:stretch>
        </p:blipFill>
        <p:spPr bwMode="auto">
          <a:xfrm>
            <a:off x="457200" y="3478136"/>
            <a:ext cx="4040188" cy="1894040"/>
          </a:xfrm>
          <a:prstGeom prst="rect">
            <a:avLst/>
          </a:prstGeom>
          <a:noFill/>
        </p:spPr>
      </p:pic>
      <p:sp>
        <p:nvSpPr>
          <p:cNvPr id="10" name="Text Placeholder 9"/>
          <p:cNvSpPr>
            <a:spLocks noGrp="1"/>
          </p:cNvSpPr>
          <p:nvPr>
            <p:ph type="body" sz="quarter" idx="3"/>
          </p:nvPr>
        </p:nvSpPr>
        <p:spPr/>
        <p:txBody>
          <a:bodyPr>
            <a:normAutofit fontScale="77500" lnSpcReduction="20000"/>
          </a:bodyPr>
          <a:lstStyle/>
          <a:p>
            <a:r>
              <a:rPr lang="en-US" dirty="0" smtClean="0"/>
              <a:t>How long </a:t>
            </a:r>
            <a:r>
              <a:rPr lang="en-US" i="1" u="sng" dirty="0" smtClean="0"/>
              <a:t>will you have been studying</a:t>
            </a:r>
            <a:r>
              <a:rPr lang="en-US" dirty="0" smtClean="0"/>
              <a:t>  when you graduate?</a:t>
            </a:r>
            <a:endParaRPr lang="en-US" dirty="0"/>
          </a:p>
        </p:txBody>
      </p:sp>
      <p:pic>
        <p:nvPicPr>
          <p:cNvPr id="12" name="Picture 6" descr="http://school.discoveryeducation.com/clipart/images/gradsil1.gif"/>
          <p:cNvPicPr>
            <a:picLocks noGrp="1" noChangeAspect="1" noChangeArrowheads="1"/>
          </p:cNvPicPr>
          <p:nvPr>
            <p:ph sz="quarter" idx="4"/>
          </p:nvPr>
        </p:nvPicPr>
        <p:blipFill>
          <a:blip r:embed="rId3"/>
          <a:stretch>
            <a:fillRect/>
          </a:stretch>
        </p:blipFill>
        <p:spPr bwMode="auto">
          <a:xfrm>
            <a:off x="5502400" y="2449513"/>
            <a:ext cx="2327024" cy="3951287"/>
          </a:xfrm>
          <a:prstGeom prst="rect">
            <a:avLst/>
          </a:prstGeom>
          <a:noFill/>
        </p:spPr>
      </p:pic>
    </p:spTree>
  </p:cSld>
  <p:clrMapOvr>
    <a:masterClrMapping/>
  </p:clrMapOvr>
  <p:transition>
    <p:newsflash/>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534400" cy="13716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9" name="Text Placeholder 8"/>
          <p:cNvSpPr>
            <a:spLocks noGrp="1"/>
          </p:cNvSpPr>
          <p:nvPr>
            <p:ph type="body" idx="1"/>
          </p:nvPr>
        </p:nvSpPr>
        <p:spPr/>
        <p:txBody>
          <a:bodyPr>
            <a:noAutofit/>
          </a:bodyPr>
          <a:lstStyle/>
          <a:p>
            <a:r>
              <a:rPr lang="en-US" sz="1600" dirty="0" err="1" smtClean="0"/>
              <a:t>manny</a:t>
            </a:r>
            <a:r>
              <a:rPr lang="en-US" sz="1600" dirty="0" smtClean="0"/>
              <a:t> will be  tired when  he gets home  because he </a:t>
            </a:r>
            <a:r>
              <a:rPr lang="en-US" sz="1600" i="1" u="sng" dirty="0" smtClean="0"/>
              <a:t>will  have been jogging</a:t>
            </a:r>
            <a:r>
              <a:rPr lang="en-US" sz="1600" i="1" dirty="0" smtClean="0"/>
              <a:t> </a:t>
            </a:r>
            <a:r>
              <a:rPr lang="en-US" sz="1600" dirty="0" smtClean="0"/>
              <a:t> for over an hour.</a:t>
            </a:r>
            <a:endParaRPr lang="en-US" sz="1600" dirty="0"/>
          </a:p>
        </p:txBody>
      </p:sp>
      <p:sp>
        <p:nvSpPr>
          <p:cNvPr id="10" name="Text Placeholder 9"/>
          <p:cNvSpPr>
            <a:spLocks noGrp="1"/>
          </p:cNvSpPr>
          <p:nvPr>
            <p:ph type="body" sz="quarter" idx="3"/>
          </p:nvPr>
        </p:nvSpPr>
        <p:spPr>
          <a:xfrm>
            <a:off x="4645025" y="1698987"/>
            <a:ext cx="3965575" cy="815613"/>
          </a:xfrm>
        </p:spPr>
        <p:txBody>
          <a:bodyPr>
            <a:normAutofit lnSpcReduction="10000"/>
          </a:bodyPr>
          <a:lstStyle/>
          <a:p>
            <a:r>
              <a:rPr lang="en-US" dirty="0" smtClean="0"/>
              <a:t>2. Cause </a:t>
            </a:r>
            <a:r>
              <a:rPr lang="en-US" dirty="0" smtClean="0"/>
              <a:t>of something in the future</a:t>
            </a:r>
            <a:endParaRPr lang="en-US" dirty="0"/>
          </a:p>
        </p:txBody>
      </p:sp>
      <p:sp>
        <p:nvSpPr>
          <p:cNvPr id="11" name="Content Placeholder 10"/>
          <p:cNvSpPr>
            <a:spLocks noGrp="1"/>
          </p:cNvSpPr>
          <p:nvPr>
            <p:ph sz="quarter" idx="4"/>
          </p:nvPr>
        </p:nvSpPr>
        <p:spPr/>
        <p:txBody>
          <a:bodyPr/>
          <a:lstStyle/>
          <a:p>
            <a:r>
              <a:rPr lang="en-US" dirty="0" smtClean="0"/>
              <a:t>Using the Future Perfect Continuous before another action in the Future is a good way to show cause and effect.</a:t>
            </a:r>
            <a:endParaRPr lang="en-US" dirty="0"/>
          </a:p>
        </p:txBody>
      </p:sp>
      <p:pic>
        <p:nvPicPr>
          <p:cNvPr id="13" name="Picture 8" descr="http://1.bp.blogspot.com/_aLvY6vpphGs/S9DPssQMzLI/AAAAAAAABI4/-OcBCy74kGw/s320/manny-running-with-pacman.jpg"/>
          <p:cNvPicPr>
            <a:picLocks noGrp="1" noChangeAspect="1" noChangeArrowheads="1"/>
          </p:cNvPicPr>
          <p:nvPr>
            <p:ph sz="half" idx="2"/>
          </p:nvPr>
        </p:nvPicPr>
        <p:blipFill>
          <a:blip r:embed="rId2"/>
          <a:srcRect/>
          <a:stretch>
            <a:fillRect/>
          </a:stretch>
        </p:blipFill>
        <p:spPr bwMode="auto">
          <a:xfrm>
            <a:off x="609600" y="2590800"/>
            <a:ext cx="3886200" cy="3352800"/>
          </a:xfrm>
          <a:prstGeom prst="rect">
            <a:avLst/>
          </a:prstGeom>
          <a:noFill/>
        </p:spPr>
      </p:pic>
    </p:spTree>
  </p:cSld>
  <p:clrMapOvr>
    <a:masterClrMapping/>
  </p:clrMapOvr>
  <p:transition>
    <p:newsflash/>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Future Continuous vs. Future Perfect Continuous</a:t>
            </a:r>
            <a:br>
              <a:rPr lang="en-US" dirty="0" smtClean="0"/>
            </a:b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If you do not include a duration such as "for five minutes," "for two weeks" or "since Friday," many English speakers choose to use the Future Continuous rather than the Future Perfect Continuous. Be careful because this can change the meaning of the sentence. Future Continuous emphasizes interrupted actions, whereas Future Perfect Continuous emphasizes a duration of time before something in the future. Study the </a:t>
            </a:r>
            <a:r>
              <a:rPr lang="en-US" dirty="0" smtClean="0"/>
              <a:t>next slide  </a:t>
            </a:r>
            <a:r>
              <a:rPr lang="en-US" dirty="0" smtClean="0"/>
              <a:t>to understand the difference.</a:t>
            </a:r>
          </a:p>
          <a:p>
            <a:r>
              <a:rPr lang="en-US" dirty="0" smtClean="0"/>
              <a:t/>
            </a:r>
            <a:br>
              <a:rPr lang="en-US" dirty="0" smtClean="0"/>
            </a:br>
            <a:endParaRPr lang="en-US" dirty="0"/>
          </a:p>
        </p:txBody>
      </p:sp>
    </p:spTree>
  </p:cSld>
  <p:clrMapOvr>
    <a:masterClrMapping/>
  </p:clrMapOvr>
  <p:transition>
    <p:newsflash/>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Future Continuous vs. Future Perfect Continuous</a:t>
            </a:r>
            <a:endParaRPr lang="en-US" dirty="0"/>
          </a:p>
        </p:txBody>
      </p:sp>
      <p:sp>
        <p:nvSpPr>
          <p:cNvPr id="5" name="Text Placeholder 4"/>
          <p:cNvSpPr>
            <a:spLocks noGrp="1"/>
          </p:cNvSpPr>
          <p:nvPr>
            <p:ph type="body" idx="1"/>
          </p:nvPr>
        </p:nvSpPr>
        <p:spPr/>
        <p:txBody>
          <a:bodyPr>
            <a:normAutofit fontScale="77500" lnSpcReduction="20000"/>
          </a:bodyPr>
          <a:lstStyle/>
          <a:p>
            <a:r>
              <a:rPr lang="en-US" b="0" dirty="0" smtClean="0"/>
              <a:t>He will be tired because he </a:t>
            </a:r>
            <a:r>
              <a:rPr lang="en-US" dirty="0" smtClean="0"/>
              <a:t>will be exercising</a:t>
            </a:r>
            <a:r>
              <a:rPr lang="en-US" b="0" dirty="0" smtClean="0"/>
              <a:t> so hard.</a:t>
            </a:r>
            <a:endParaRPr lang="en-US" dirty="0"/>
          </a:p>
        </p:txBody>
      </p:sp>
      <p:sp>
        <p:nvSpPr>
          <p:cNvPr id="6" name="Content Placeholder 5"/>
          <p:cNvSpPr>
            <a:spLocks noGrp="1"/>
          </p:cNvSpPr>
          <p:nvPr>
            <p:ph sz="half" idx="2"/>
          </p:nvPr>
        </p:nvSpPr>
        <p:spPr/>
        <p:txBody>
          <a:bodyPr/>
          <a:lstStyle/>
          <a:p>
            <a:endParaRPr lang="en-US" i="1" cap="small" dirty="0" smtClean="0"/>
          </a:p>
          <a:p>
            <a:r>
              <a:rPr lang="en-US" i="1" cap="small" dirty="0" smtClean="0"/>
              <a:t>This </a:t>
            </a:r>
            <a:r>
              <a:rPr lang="en-US" i="1" cap="small" dirty="0" smtClean="0"/>
              <a:t>sentence emphasizes that he will be tired because he will be exercising at that exact moment in the future.</a:t>
            </a:r>
            <a:endParaRPr lang="en-US" dirty="0"/>
          </a:p>
        </p:txBody>
      </p:sp>
      <p:sp>
        <p:nvSpPr>
          <p:cNvPr id="7" name="Text Placeholder 6"/>
          <p:cNvSpPr>
            <a:spLocks noGrp="1"/>
          </p:cNvSpPr>
          <p:nvPr>
            <p:ph type="body" sz="quarter" idx="3"/>
          </p:nvPr>
        </p:nvSpPr>
        <p:spPr/>
        <p:txBody>
          <a:bodyPr>
            <a:normAutofit/>
          </a:bodyPr>
          <a:lstStyle/>
          <a:p>
            <a:endParaRPr lang="en-US" dirty="0"/>
          </a:p>
        </p:txBody>
      </p:sp>
      <p:sp>
        <p:nvSpPr>
          <p:cNvPr id="8" name="Content Placeholder 7"/>
          <p:cNvSpPr>
            <a:spLocks noGrp="1"/>
          </p:cNvSpPr>
          <p:nvPr>
            <p:ph sz="quarter" idx="4"/>
          </p:nvPr>
        </p:nvSpPr>
        <p:spPr/>
        <p:txBody>
          <a:bodyPr/>
          <a:lstStyle/>
          <a:p>
            <a:endParaRPr lang="en-US" i="1" cap="small" dirty="0" smtClean="0"/>
          </a:p>
          <a:p>
            <a:r>
              <a:rPr lang="en-US" i="1" cap="small" dirty="0" smtClean="0"/>
              <a:t>This </a:t>
            </a:r>
            <a:r>
              <a:rPr lang="en-US" i="1" cap="small" dirty="0" smtClean="0"/>
              <a:t>sentence emphasizes that he will be tired because he will have been exercising for a period of time. It is possible that he will still be exercising at that moment OR that he will just have finished.</a:t>
            </a:r>
            <a:endParaRPr lang="en-US" dirty="0"/>
          </a:p>
        </p:txBody>
      </p:sp>
      <p:sp>
        <p:nvSpPr>
          <p:cNvPr id="9" name="Rectangle 8"/>
          <p:cNvSpPr/>
          <p:nvPr/>
        </p:nvSpPr>
        <p:spPr>
          <a:xfrm>
            <a:off x="304800" y="1600200"/>
            <a:ext cx="4191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He will be tired because he </a:t>
            </a:r>
            <a:r>
              <a:rPr lang="en-US" b="1" dirty="0" smtClean="0">
                <a:solidFill>
                  <a:schemeClr val="tx1"/>
                </a:solidFill>
              </a:rPr>
              <a:t>will be exercising</a:t>
            </a:r>
            <a:r>
              <a:rPr lang="en-US" dirty="0" smtClean="0">
                <a:solidFill>
                  <a:schemeClr val="tx1"/>
                </a:solidFill>
              </a:rPr>
              <a:t> so hard.</a:t>
            </a:r>
            <a:endParaRPr lang="en-US" dirty="0">
              <a:solidFill>
                <a:schemeClr val="tx1"/>
              </a:solidFill>
            </a:endParaRPr>
          </a:p>
        </p:txBody>
      </p:sp>
      <p:sp>
        <p:nvSpPr>
          <p:cNvPr id="10" name="Rectangle 9"/>
          <p:cNvSpPr/>
          <p:nvPr/>
        </p:nvSpPr>
        <p:spPr>
          <a:xfrm>
            <a:off x="4648200" y="1600200"/>
            <a:ext cx="4191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He will be tired because he </a:t>
            </a:r>
            <a:r>
              <a:rPr lang="en-US" b="1" u="sng" dirty="0" smtClean="0">
                <a:solidFill>
                  <a:schemeClr val="tx1"/>
                </a:solidFill>
              </a:rPr>
              <a:t>will have been exercising </a:t>
            </a:r>
            <a:r>
              <a:rPr lang="en-US" dirty="0" smtClean="0">
                <a:solidFill>
                  <a:schemeClr val="tx1"/>
                </a:solidFill>
              </a:rPr>
              <a:t>so hard.</a:t>
            </a:r>
            <a:endParaRPr lang="en-US" dirty="0">
              <a:solidFill>
                <a:schemeClr val="tx1"/>
              </a:solidFill>
            </a:endParaRPr>
          </a:p>
        </p:txBody>
      </p:sp>
    </p:spTree>
  </p:cSld>
  <p:clrMapOvr>
    <a:masterClrMapping/>
  </p:clrMapOvr>
  <p:transition>
    <p:newsflash/>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PERFECT   CONTINUOUS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ADVERB PLACEMENT</a:t>
            </a:r>
          </a:p>
          <a:p>
            <a:r>
              <a:rPr lang="en-US" dirty="0" smtClean="0"/>
              <a:t>The examples below show the placement for grammar adverbs such as: </a:t>
            </a:r>
            <a:r>
              <a:rPr lang="en-US" u="sng" dirty="0" smtClean="0"/>
              <a:t>always, only, never, ever, still, just, </a:t>
            </a:r>
            <a:r>
              <a:rPr lang="en-US" dirty="0" smtClean="0"/>
              <a:t>etc.</a:t>
            </a:r>
          </a:p>
          <a:p>
            <a:r>
              <a:rPr lang="en-US" dirty="0" smtClean="0"/>
              <a:t>Examples:</a:t>
            </a:r>
          </a:p>
          <a:p>
            <a:r>
              <a:rPr lang="en-US" dirty="0" smtClean="0"/>
              <a:t>You will </a:t>
            </a:r>
            <a:r>
              <a:rPr lang="en-US" b="1" dirty="0" smtClean="0"/>
              <a:t>only</a:t>
            </a:r>
            <a:r>
              <a:rPr lang="en-US" dirty="0" smtClean="0"/>
              <a:t> have been waiting for a few minutes when her plane arrives.</a:t>
            </a:r>
          </a:p>
          <a:p>
            <a:r>
              <a:rPr lang="en-US" dirty="0" smtClean="0"/>
              <a:t>Will you </a:t>
            </a:r>
            <a:r>
              <a:rPr lang="en-US" b="1" dirty="0" smtClean="0"/>
              <a:t>only</a:t>
            </a:r>
            <a:r>
              <a:rPr lang="en-US" dirty="0" smtClean="0"/>
              <a:t> have been waiting for a few minutes when her plane arrives?</a:t>
            </a:r>
          </a:p>
          <a:p>
            <a:r>
              <a:rPr lang="en-US" dirty="0" smtClean="0"/>
              <a:t>You are </a:t>
            </a:r>
            <a:r>
              <a:rPr lang="en-US" b="1" dirty="0" smtClean="0"/>
              <a:t>only</a:t>
            </a:r>
            <a:r>
              <a:rPr lang="en-US" dirty="0" smtClean="0"/>
              <a:t> going to have been waiting for a few minutes when her plane arrives.</a:t>
            </a:r>
          </a:p>
          <a:p>
            <a:r>
              <a:rPr lang="en-US" dirty="0" smtClean="0"/>
              <a:t>Are you </a:t>
            </a:r>
            <a:r>
              <a:rPr lang="en-US" b="1" dirty="0" smtClean="0"/>
              <a:t>only</a:t>
            </a:r>
            <a:r>
              <a:rPr lang="en-US" dirty="0" smtClean="0"/>
              <a:t> going to have been waiting for a few minutes when her plane arrives?</a:t>
            </a:r>
          </a:p>
          <a:p>
            <a:endParaRPr lang="en-US" dirty="0"/>
          </a:p>
        </p:txBody>
      </p:sp>
    </p:spTree>
  </p:cSld>
  <p:clrMapOvr>
    <a:masterClrMapping/>
  </p:clrMapOvr>
  <p:transition>
    <p:newsflash/>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a:t>
            </a:r>
            <a:r>
              <a:rPr lang="en-US" dirty="0" smtClean="0"/>
              <a:t>  </a:t>
            </a:r>
            <a:r>
              <a:rPr lang="en-US" dirty="0" smtClean="0"/>
              <a:t>PERFECT CONTINUOUS</a:t>
            </a:r>
            <a:endParaRPr lang="en-US" dirty="0"/>
          </a:p>
        </p:txBody>
      </p:sp>
      <p:sp>
        <p:nvSpPr>
          <p:cNvPr id="3" name="Text Placeholder 2"/>
          <p:cNvSpPr>
            <a:spLocks noGrp="1"/>
          </p:cNvSpPr>
          <p:nvPr>
            <p:ph type="body" idx="1"/>
          </p:nvPr>
        </p:nvSpPr>
        <p:spPr/>
        <p:txBody>
          <a:bodyPr>
            <a:normAutofit/>
          </a:bodyPr>
          <a:lstStyle/>
          <a:p>
            <a:r>
              <a:rPr lang="en-US" sz="3000" dirty="0" smtClean="0"/>
              <a:t>active</a:t>
            </a:r>
            <a:endParaRPr lang="en-US" sz="3000" dirty="0"/>
          </a:p>
        </p:txBody>
      </p:sp>
      <p:sp>
        <p:nvSpPr>
          <p:cNvPr id="4" name="Content Placeholder 3"/>
          <p:cNvSpPr>
            <a:spLocks noGrp="1"/>
          </p:cNvSpPr>
          <p:nvPr>
            <p:ph sz="half" idx="2"/>
          </p:nvPr>
        </p:nvSpPr>
        <p:spPr/>
        <p:txBody>
          <a:bodyPr/>
          <a:lstStyle/>
          <a:p>
            <a:r>
              <a:rPr lang="en-US" dirty="0" smtClean="0"/>
              <a:t>The famous artist </a:t>
            </a:r>
            <a:r>
              <a:rPr lang="en-US" b="1" u="sng" dirty="0" smtClean="0"/>
              <a:t>will have been painting</a:t>
            </a:r>
            <a:r>
              <a:rPr lang="en-US" u="sng" dirty="0" smtClean="0"/>
              <a:t> </a:t>
            </a:r>
            <a:r>
              <a:rPr lang="en-US" dirty="0" smtClean="0"/>
              <a:t>the mural for over six months by the time it is finished</a:t>
            </a:r>
            <a:r>
              <a:rPr lang="en-US" dirty="0" smtClean="0"/>
              <a:t>.</a:t>
            </a:r>
          </a:p>
          <a:p>
            <a:endParaRPr lang="en-US" dirty="0" smtClean="0"/>
          </a:p>
          <a:p>
            <a:r>
              <a:rPr lang="en-US" dirty="0" smtClean="0"/>
              <a:t>T</a:t>
            </a:r>
            <a:r>
              <a:rPr lang="en-US" dirty="0" smtClean="0"/>
              <a:t>he </a:t>
            </a:r>
            <a:r>
              <a:rPr lang="en-US" dirty="0" smtClean="0"/>
              <a:t>famous artist</a:t>
            </a:r>
            <a:r>
              <a:rPr lang="en-US" u="sng" dirty="0" smtClean="0"/>
              <a:t> </a:t>
            </a:r>
            <a:r>
              <a:rPr lang="en-US" b="1" u="sng" dirty="0" smtClean="0"/>
              <a:t>is going to have been painting</a:t>
            </a:r>
            <a:r>
              <a:rPr lang="en-US" dirty="0" smtClean="0"/>
              <a:t> the mural for over six months by the time it is finished.</a:t>
            </a:r>
            <a:endParaRPr lang="en-US" dirty="0"/>
          </a:p>
        </p:txBody>
      </p:sp>
      <p:sp>
        <p:nvSpPr>
          <p:cNvPr id="5" name="Text Placeholder 4"/>
          <p:cNvSpPr>
            <a:spLocks noGrp="1"/>
          </p:cNvSpPr>
          <p:nvPr>
            <p:ph type="body" sz="quarter" idx="3"/>
          </p:nvPr>
        </p:nvSpPr>
        <p:spPr/>
        <p:txBody>
          <a:bodyPr>
            <a:normAutofit/>
          </a:bodyPr>
          <a:lstStyle/>
          <a:p>
            <a:r>
              <a:rPr lang="en-US" sz="3000" dirty="0" smtClean="0"/>
              <a:t>passive</a:t>
            </a:r>
            <a:endParaRPr lang="en-US" sz="3000" dirty="0"/>
          </a:p>
        </p:txBody>
      </p:sp>
      <p:sp>
        <p:nvSpPr>
          <p:cNvPr id="6" name="Content Placeholder 5"/>
          <p:cNvSpPr>
            <a:spLocks noGrp="1"/>
          </p:cNvSpPr>
          <p:nvPr>
            <p:ph sz="quarter" idx="4"/>
          </p:nvPr>
        </p:nvSpPr>
        <p:spPr/>
        <p:txBody>
          <a:bodyPr/>
          <a:lstStyle/>
          <a:p>
            <a:r>
              <a:rPr lang="en-US" dirty="0" smtClean="0"/>
              <a:t>The </a:t>
            </a:r>
            <a:r>
              <a:rPr lang="en-US" dirty="0" smtClean="0"/>
              <a:t>mural </a:t>
            </a:r>
            <a:r>
              <a:rPr lang="en-US" b="1" u="sng" dirty="0" smtClean="0"/>
              <a:t>will have been being painted</a:t>
            </a:r>
            <a:r>
              <a:rPr lang="en-US" dirty="0" smtClean="0"/>
              <a:t> by the famous artist for over six months by the time it is finished</a:t>
            </a:r>
            <a:r>
              <a:rPr lang="en-US" dirty="0" smtClean="0"/>
              <a:t>.</a:t>
            </a:r>
          </a:p>
          <a:p>
            <a:r>
              <a:rPr lang="en-US" dirty="0" smtClean="0"/>
              <a:t>The mural </a:t>
            </a:r>
            <a:r>
              <a:rPr lang="en-US" b="1" u="sng" dirty="0" smtClean="0"/>
              <a:t>is going to have been being painted</a:t>
            </a:r>
            <a:r>
              <a:rPr lang="en-US" dirty="0" smtClean="0"/>
              <a:t> by the famous artist for over six months by the time it is finished.</a:t>
            </a:r>
            <a:endParaRPr lang="en-US" b="1" i="1" u="sng" dirty="0"/>
          </a:p>
        </p:txBody>
      </p:sp>
    </p:spTree>
  </p:cSld>
  <p:clrMapOvr>
    <a:masterClrMapping/>
  </p:clrMapOvr>
  <p:transition>
    <p:newsflash/>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FUTURE </a:t>
            </a:r>
            <a:r>
              <a:rPr lang="en-US" dirty="0" smtClean="0"/>
              <a:t>PERFECT   CONTINUOUS</a:t>
            </a:r>
            <a:endParaRPr lang="en-US" dirty="0"/>
          </a:p>
        </p:txBody>
      </p:sp>
      <p:sp>
        <p:nvSpPr>
          <p:cNvPr id="8" name="Content Placeholder 7"/>
          <p:cNvSpPr>
            <a:spLocks noGrp="1"/>
          </p:cNvSpPr>
          <p:nvPr>
            <p:ph idx="1"/>
          </p:nvPr>
        </p:nvSpPr>
        <p:spPr/>
        <p:txBody>
          <a:bodyPr>
            <a:normAutofit fontScale="70000" lnSpcReduction="20000"/>
          </a:bodyPr>
          <a:lstStyle/>
          <a:p>
            <a:r>
              <a:rPr lang="en-US" dirty="0" smtClean="0"/>
              <a:t>1. By midnight, you____________ (dance) for 4 hours.</a:t>
            </a:r>
            <a:br>
              <a:rPr lang="en-US" dirty="0" smtClean="0"/>
            </a:br>
            <a:r>
              <a:rPr lang="en-US" dirty="0" smtClean="0"/>
              <a:t>2. By dinner, she_____________ (cook) the whole afternoon.</a:t>
            </a:r>
            <a:br>
              <a:rPr lang="en-US" dirty="0" smtClean="0"/>
            </a:br>
            <a:r>
              <a:rPr lang="en-US" dirty="0" smtClean="0"/>
              <a:t>3. He ____________ (work) there for 10 years by 2015.</a:t>
            </a:r>
            <a:br>
              <a:rPr lang="en-US" dirty="0" smtClean="0"/>
            </a:br>
            <a:r>
              <a:rPr lang="en-US" dirty="0" smtClean="0"/>
              <a:t>4. By next year, I ____________(study) English for 7 years.</a:t>
            </a:r>
            <a:br>
              <a:rPr lang="en-US" dirty="0" smtClean="0"/>
            </a:br>
            <a:r>
              <a:rPr lang="en-US" dirty="0" smtClean="0"/>
              <a:t>5. By next week, we ______________(renovate) for over a month.</a:t>
            </a:r>
            <a:br>
              <a:rPr lang="en-US" dirty="0" smtClean="0"/>
            </a:br>
            <a:r>
              <a:rPr lang="en-US" dirty="0" smtClean="0"/>
              <a:t>6. In 2012, they _______________ (live) here for 4 years.</a:t>
            </a:r>
            <a:br>
              <a:rPr lang="en-US" dirty="0" smtClean="0"/>
            </a:br>
            <a:r>
              <a:rPr lang="en-US" dirty="0" smtClean="0"/>
              <a:t>7. Before December, Barbara ________________ (teach) for a year.</a:t>
            </a:r>
            <a:br>
              <a:rPr lang="en-US" dirty="0" smtClean="0"/>
            </a:br>
            <a:r>
              <a:rPr lang="en-US" dirty="0" smtClean="0"/>
              <a:t>8. By this time tomorrow, I ______________ (do) this exercise for a long time.</a:t>
            </a:r>
            <a:br>
              <a:rPr lang="en-US" dirty="0" smtClean="0"/>
            </a:br>
            <a:r>
              <a:rPr lang="en-US" dirty="0" smtClean="0"/>
              <a:t>9. Jessica _______________ (help) them for 12 months.</a:t>
            </a:r>
            <a:br>
              <a:rPr lang="en-US" dirty="0" smtClean="0"/>
            </a:br>
            <a:r>
              <a:rPr lang="en-US" dirty="0" smtClean="0"/>
              <a:t>10. Bob and Sarah ___________ (cook) for 2 hours at 8 o'clock.</a:t>
            </a:r>
          </a:p>
          <a:p>
            <a:endParaRPr lang="en-US" dirty="0"/>
          </a:p>
        </p:txBody>
      </p:sp>
    </p:spTree>
  </p:cSld>
  <p:clrMapOvr>
    <a:masterClrMapping/>
  </p:clrMapOvr>
  <p:transition>
    <p:newsflash/>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FUTURE </a:t>
            </a:r>
            <a:r>
              <a:rPr lang="en-US" dirty="0" smtClean="0"/>
              <a:t>PERFECT   CONTINUOUS</a:t>
            </a:r>
            <a:endParaRPr lang="en-US" dirty="0"/>
          </a:p>
        </p:txBody>
      </p:sp>
      <p:sp>
        <p:nvSpPr>
          <p:cNvPr id="8" name="Content Placeholder 7"/>
          <p:cNvSpPr>
            <a:spLocks noGrp="1"/>
          </p:cNvSpPr>
          <p:nvPr>
            <p:ph idx="1"/>
          </p:nvPr>
        </p:nvSpPr>
        <p:spPr/>
        <p:txBody>
          <a:bodyPr>
            <a:normAutofit fontScale="70000" lnSpcReduction="20000"/>
          </a:bodyPr>
          <a:lstStyle/>
          <a:p>
            <a:r>
              <a:rPr lang="en-US" dirty="0" smtClean="0"/>
              <a:t>1. By midnight, you</a:t>
            </a:r>
            <a:r>
              <a:rPr lang="en-US" b="1" u="sng" dirty="0" smtClean="0"/>
              <a:t> will have been dancing </a:t>
            </a:r>
            <a:r>
              <a:rPr lang="en-US" dirty="0" smtClean="0"/>
              <a:t>(dance) for 4 hours.</a:t>
            </a:r>
            <a:br>
              <a:rPr lang="en-US" dirty="0" smtClean="0"/>
            </a:br>
            <a:r>
              <a:rPr lang="en-US" dirty="0" smtClean="0"/>
              <a:t>2. By dinner, she_____________ (cook) the whole afternoon.</a:t>
            </a:r>
            <a:br>
              <a:rPr lang="en-US" dirty="0" smtClean="0"/>
            </a:br>
            <a:r>
              <a:rPr lang="en-US" dirty="0" smtClean="0"/>
              <a:t>3. He ____________ (work) there for 10 years by 2015.</a:t>
            </a:r>
            <a:br>
              <a:rPr lang="en-US" dirty="0" smtClean="0"/>
            </a:br>
            <a:r>
              <a:rPr lang="en-US" dirty="0" smtClean="0"/>
              <a:t>4. By next year, I ____________(study) English for 7 years.</a:t>
            </a:r>
            <a:br>
              <a:rPr lang="en-US" dirty="0" smtClean="0"/>
            </a:br>
            <a:r>
              <a:rPr lang="en-US" dirty="0" smtClean="0"/>
              <a:t>5. By next week, we ______________(renovate) for over a month.</a:t>
            </a:r>
            <a:br>
              <a:rPr lang="en-US" dirty="0" smtClean="0"/>
            </a:br>
            <a:r>
              <a:rPr lang="en-US" dirty="0" smtClean="0"/>
              <a:t>6. In 2012, they _______________ (live) here for 4 years.</a:t>
            </a:r>
            <a:br>
              <a:rPr lang="en-US" dirty="0" smtClean="0"/>
            </a:br>
            <a:r>
              <a:rPr lang="en-US" dirty="0" smtClean="0"/>
              <a:t>7. Before December, Barbara ________________ (teach) for a year.</a:t>
            </a:r>
            <a:br>
              <a:rPr lang="en-US" dirty="0" smtClean="0"/>
            </a:br>
            <a:r>
              <a:rPr lang="en-US" dirty="0" smtClean="0"/>
              <a:t>8. By this time tomorrow, I ______________ (do) this exercise for a long time.</a:t>
            </a:r>
            <a:br>
              <a:rPr lang="en-US" dirty="0" smtClean="0"/>
            </a:br>
            <a:r>
              <a:rPr lang="en-US" dirty="0" smtClean="0"/>
              <a:t>9. Jessica _______________ (help) them for 12 months.</a:t>
            </a:r>
            <a:br>
              <a:rPr lang="en-US" dirty="0" smtClean="0"/>
            </a:br>
            <a:r>
              <a:rPr lang="en-US" dirty="0" smtClean="0"/>
              <a:t>10. Bob and Sarah ___________ (cook) for 2 hours at 8 o'clock.</a:t>
            </a:r>
          </a:p>
          <a:p>
            <a:endParaRPr lang="en-US" dirty="0"/>
          </a:p>
        </p:txBody>
      </p:sp>
    </p:spTree>
  </p:cSld>
  <p:clrMapOvr>
    <a:masterClrMapping/>
  </p:clrMapOvr>
  <p:transition>
    <p:newsflash/>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FUTURE PERFECT   CONTINUOUS</a:t>
            </a:r>
            <a:endParaRPr lang="en-US" dirty="0"/>
          </a:p>
        </p:txBody>
      </p:sp>
      <p:sp>
        <p:nvSpPr>
          <p:cNvPr id="8" name="Content Placeholder 7"/>
          <p:cNvSpPr>
            <a:spLocks noGrp="1"/>
          </p:cNvSpPr>
          <p:nvPr>
            <p:ph idx="1"/>
          </p:nvPr>
        </p:nvSpPr>
        <p:spPr/>
        <p:txBody>
          <a:bodyPr>
            <a:normAutofit fontScale="70000" lnSpcReduction="20000"/>
          </a:bodyPr>
          <a:lstStyle/>
          <a:p>
            <a:r>
              <a:rPr lang="en-US" dirty="0" smtClean="0"/>
              <a:t>1. By midnight, you</a:t>
            </a:r>
            <a:r>
              <a:rPr lang="en-US" b="1" u="sng" dirty="0" smtClean="0"/>
              <a:t> will have been dancing </a:t>
            </a:r>
            <a:r>
              <a:rPr lang="en-US" dirty="0" smtClean="0"/>
              <a:t>(dance) for 4 hours.</a:t>
            </a:r>
            <a:br>
              <a:rPr lang="en-US" dirty="0" smtClean="0"/>
            </a:br>
            <a:r>
              <a:rPr lang="en-US" dirty="0" smtClean="0"/>
              <a:t>2. By dinner, she</a:t>
            </a:r>
            <a:r>
              <a:rPr lang="en-US" b="1" u="sng" dirty="0" smtClean="0"/>
              <a:t> will have been cooking </a:t>
            </a:r>
            <a:r>
              <a:rPr lang="en-US" dirty="0" smtClean="0"/>
              <a:t> (cook) the whole afternoon.</a:t>
            </a:r>
            <a:br>
              <a:rPr lang="en-US" dirty="0" smtClean="0"/>
            </a:br>
            <a:r>
              <a:rPr lang="en-US" dirty="0" smtClean="0"/>
              <a:t>3. He ____________ (work) there for 10 years by 2015.</a:t>
            </a:r>
            <a:br>
              <a:rPr lang="en-US" dirty="0" smtClean="0"/>
            </a:br>
            <a:r>
              <a:rPr lang="en-US" dirty="0" smtClean="0"/>
              <a:t>4. By next year, I ____________(study) English for 7 years.</a:t>
            </a:r>
            <a:br>
              <a:rPr lang="en-US" dirty="0" smtClean="0"/>
            </a:br>
            <a:r>
              <a:rPr lang="en-US" dirty="0" smtClean="0"/>
              <a:t>5. By next week, we ______________(renovate) for over a month.</a:t>
            </a:r>
            <a:br>
              <a:rPr lang="en-US" dirty="0" smtClean="0"/>
            </a:br>
            <a:r>
              <a:rPr lang="en-US" dirty="0" smtClean="0"/>
              <a:t>6. In 2012, they _______________ (live) here for 4 years.</a:t>
            </a:r>
            <a:br>
              <a:rPr lang="en-US" dirty="0" smtClean="0"/>
            </a:br>
            <a:r>
              <a:rPr lang="en-US" dirty="0" smtClean="0"/>
              <a:t>7. Before December, Barbara ________________ (teach) for a year.</a:t>
            </a:r>
            <a:br>
              <a:rPr lang="en-US" dirty="0" smtClean="0"/>
            </a:br>
            <a:r>
              <a:rPr lang="en-US" dirty="0" smtClean="0"/>
              <a:t>8. By this time tomorrow, I ______________ (do) this exercise for a long time.</a:t>
            </a:r>
            <a:br>
              <a:rPr lang="en-US" dirty="0" smtClean="0"/>
            </a:br>
            <a:r>
              <a:rPr lang="en-US" dirty="0" smtClean="0"/>
              <a:t>9. Jessica _______________ (help) them for 12 months.</a:t>
            </a:r>
            <a:br>
              <a:rPr lang="en-US" dirty="0" smtClean="0"/>
            </a:br>
            <a:r>
              <a:rPr lang="en-US" dirty="0" smtClean="0"/>
              <a:t>10. Bob and Sarah ___________ (cook) for 2 hours at 8 o'clock.</a:t>
            </a:r>
          </a:p>
          <a:p>
            <a:endParaRPr lang="en-US" dirty="0"/>
          </a:p>
        </p:txBody>
      </p:sp>
    </p:spTree>
  </p:cSld>
  <p:clrMapOvr>
    <a:masterClrMapping/>
  </p:clrMapOvr>
  <p:transition>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153400" cy="1022462"/>
          </a:xfrm>
        </p:spPr>
        <p:txBody>
          <a:bodyPr>
            <a:normAutofit fontScale="90000"/>
          </a:bodyPr>
          <a:lstStyle/>
          <a:p>
            <a:r>
              <a:rPr lang="en-US" dirty="0" smtClean="0"/>
              <a:t>Uses of  PRESENT CONTINUOUS</a:t>
            </a:r>
            <a:br>
              <a:rPr lang="en-US" dirty="0" smtClean="0"/>
            </a:br>
            <a:r>
              <a:rPr lang="en-US" sz="2800" dirty="0" smtClean="0"/>
              <a:t>5. Repetition and Irritation with “Always”</a:t>
            </a:r>
            <a:r>
              <a:rPr lang="en-US" dirty="0" smtClean="0"/>
              <a:t/>
            </a:r>
            <a:br>
              <a:rPr lang="en-US" dirty="0" smtClean="0"/>
            </a:br>
            <a:endParaRPr lang="en-US" dirty="0"/>
          </a:p>
        </p:txBody>
      </p:sp>
      <p:sp>
        <p:nvSpPr>
          <p:cNvPr id="9" name="Text Placeholder 8"/>
          <p:cNvSpPr>
            <a:spLocks noGrp="1"/>
          </p:cNvSpPr>
          <p:nvPr>
            <p:ph type="body" idx="1"/>
          </p:nvPr>
        </p:nvSpPr>
        <p:spPr/>
        <p:txBody>
          <a:bodyPr>
            <a:normAutofit fontScale="92500" lnSpcReduction="10000"/>
          </a:bodyPr>
          <a:lstStyle/>
          <a:p>
            <a:r>
              <a:rPr lang="en-US" b="0" dirty="0" smtClean="0"/>
              <a:t>he </a:t>
            </a:r>
            <a:r>
              <a:rPr lang="en-US" i="1" u="sng" dirty="0" smtClean="0"/>
              <a:t>is always coming </a:t>
            </a:r>
            <a:r>
              <a:rPr lang="en-US" b="0" dirty="0" smtClean="0"/>
              <a:t>late to class.</a:t>
            </a:r>
            <a:endParaRPr lang="en-US" b="0" dirty="0"/>
          </a:p>
        </p:txBody>
      </p:sp>
      <p:sp>
        <p:nvSpPr>
          <p:cNvPr id="10" name="Text Placeholder 9"/>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p:txBody>
          <a:bodyPr>
            <a:normAutofit/>
          </a:bodyPr>
          <a:lstStyle/>
          <a:p>
            <a:r>
              <a:rPr lang="en-US" sz="2000" dirty="0" smtClean="0"/>
              <a:t>The present continuous with words such as “always” or “constantly” expresses the idea that something irritating or shocking often happens. Notice that the meaning is like Simple Present, but with negative emotion. </a:t>
            </a:r>
          </a:p>
          <a:p>
            <a:r>
              <a:rPr lang="en-US" sz="2000" b="1" dirty="0" smtClean="0"/>
              <a:t>Remember to put the words “always” or constantly between “be” and “verb +</a:t>
            </a:r>
            <a:r>
              <a:rPr lang="en-US" sz="2000" b="1" dirty="0" err="1" smtClean="0"/>
              <a:t>ing</a:t>
            </a:r>
            <a:r>
              <a:rPr lang="en-US" sz="2000" b="1" dirty="0" smtClean="0"/>
              <a:t>.”</a:t>
            </a:r>
            <a:endParaRPr lang="en-US" sz="2000" b="1" dirty="0"/>
          </a:p>
        </p:txBody>
      </p:sp>
      <p:pic>
        <p:nvPicPr>
          <p:cNvPr id="11" name="Picture 2" descr="http://classroomclipart.com/images/gallery/Clipart/School/student_late_to_class.jpg"/>
          <p:cNvPicPr>
            <a:picLocks noGrp="1" noChangeAspect="1" noChangeArrowheads="1"/>
          </p:cNvPicPr>
          <p:nvPr>
            <p:ph sz="half" idx="2"/>
          </p:nvPr>
        </p:nvPicPr>
        <p:blipFill>
          <a:blip r:embed="rId2"/>
          <a:srcRect/>
          <a:stretch>
            <a:fillRect/>
          </a:stretch>
        </p:blipFill>
        <p:spPr bwMode="auto">
          <a:xfrm>
            <a:off x="457200" y="3019171"/>
            <a:ext cx="4040188" cy="2811971"/>
          </a:xfrm>
          <a:prstGeom prst="rect">
            <a:avLst/>
          </a:prstGeom>
          <a:noFill/>
        </p:spPr>
      </p:pic>
    </p:spTree>
  </p:cSld>
  <p:clrMapOvr>
    <a:masterClrMapping/>
  </p:clrMapOvr>
  <p:transition>
    <p:newsflash/>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FUTURE PERFECT   CONTINUOUS</a:t>
            </a:r>
            <a:endParaRPr lang="en-US" dirty="0"/>
          </a:p>
        </p:txBody>
      </p:sp>
      <p:sp>
        <p:nvSpPr>
          <p:cNvPr id="8" name="Content Placeholder 7"/>
          <p:cNvSpPr>
            <a:spLocks noGrp="1"/>
          </p:cNvSpPr>
          <p:nvPr>
            <p:ph idx="1"/>
          </p:nvPr>
        </p:nvSpPr>
        <p:spPr/>
        <p:txBody>
          <a:bodyPr>
            <a:normAutofit fontScale="70000" lnSpcReduction="20000"/>
          </a:bodyPr>
          <a:lstStyle/>
          <a:p>
            <a:r>
              <a:rPr lang="en-US" dirty="0" smtClean="0"/>
              <a:t>1. By midnight, you</a:t>
            </a:r>
            <a:r>
              <a:rPr lang="en-US" b="1" u="sng" dirty="0" smtClean="0"/>
              <a:t> will have been dancing </a:t>
            </a:r>
            <a:r>
              <a:rPr lang="en-US" dirty="0" smtClean="0"/>
              <a:t>(dance) for 4 hours.</a:t>
            </a:r>
            <a:br>
              <a:rPr lang="en-US" dirty="0" smtClean="0"/>
            </a:br>
            <a:r>
              <a:rPr lang="en-US" dirty="0" smtClean="0"/>
              <a:t>2. By dinner, she</a:t>
            </a:r>
            <a:r>
              <a:rPr lang="en-US" b="1" u="sng" dirty="0" smtClean="0"/>
              <a:t> will have been cooking </a:t>
            </a:r>
            <a:r>
              <a:rPr lang="en-US" dirty="0" smtClean="0"/>
              <a:t> (cook) the whole afternoon.</a:t>
            </a:r>
            <a:br>
              <a:rPr lang="en-US" dirty="0" smtClean="0"/>
            </a:br>
            <a:r>
              <a:rPr lang="en-US" dirty="0" smtClean="0"/>
              <a:t>3. He </a:t>
            </a:r>
            <a:r>
              <a:rPr lang="en-US" b="1" u="sng" dirty="0" smtClean="0"/>
              <a:t> will have been working </a:t>
            </a:r>
            <a:r>
              <a:rPr lang="en-US" dirty="0" smtClean="0"/>
              <a:t> (work) there for 10 years by 2015.</a:t>
            </a:r>
            <a:br>
              <a:rPr lang="en-US" dirty="0" smtClean="0"/>
            </a:br>
            <a:r>
              <a:rPr lang="en-US" dirty="0" smtClean="0"/>
              <a:t>4. By next year, I ____________(study) English for 7 years.</a:t>
            </a:r>
            <a:br>
              <a:rPr lang="en-US" dirty="0" smtClean="0"/>
            </a:br>
            <a:r>
              <a:rPr lang="en-US" dirty="0" smtClean="0"/>
              <a:t>5. By next week, we ______________(renovate) for over a month.</a:t>
            </a:r>
            <a:br>
              <a:rPr lang="en-US" dirty="0" smtClean="0"/>
            </a:br>
            <a:r>
              <a:rPr lang="en-US" dirty="0" smtClean="0"/>
              <a:t>6. In 2012, they _______________ (live) here for 4 years.</a:t>
            </a:r>
            <a:br>
              <a:rPr lang="en-US" dirty="0" smtClean="0"/>
            </a:br>
            <a:r>
              <a:rPr lang="en-US" dirty="0" smtClean="0"/>
              <a:t>7. Before December, Barbara ________________ (teach) for a year.</a:t>
            </a:r>
            <a:br>
              <a:rPr lang="en-US" dirty="0" smtClean="0"/>
            </a:br>
            <a:r>
              <a:rPr lang="en-US" dirty="0" smtClean="0"/>
              <a:t>8. By this time tomorrow, I ______________ (do) this exercise for a long time.</a:t>
            </a:r>
            <a:br>
              <a:rPr lang="en-US" dirty="0" smtClean="0"/>
            </a:br>
            <a:r>
              <a:rPr lang="en-US" dirty="0" smtClean="0"/>
              <a:t>9. Jessica _______________ (help) them for 12 months.</a:t>
            </a:r>
            <a:br>
              <a:rPr lang="en-US" dirty="0" smtClean="0"/>
            </a:br>
            <a:r>
              <a:rPr lang="en-US" dirty="0" smtClean="0"/>
              <a:t>10. Bob and Sarah ___________ (cook) for 2 hours at 8 o'clock.</a:t>
            </a:r>
          </a:p>
          <a:p>
            <a:endParaRPr lang="en-US" dirty="0"/>
          </a:p>
        </p:txBody>
      </p:sp>
    </p:spTree>
  </p:cSld>
  <p:clrMapOvr>
    <a:masterClrMapping/>
  </p:clrMapOvr>
  <p:transition>
    <p:newsflash/>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FUTURE PERFECT   CONTINUOUS</a:t>
            </a:r>
            <a:endParaRPr lang="en-US" dirty="0"/>
          </a:p>
        </p:txBody>
      </p:sp>
      <p:sp>
        <p:nvSpPr>
          <p:cNvPr id="8" name="Content Placeholder 7"/>
          <p:cNvSpPr>
            <a:spLocks noGrp="1"/>
          </p:cNvSpPr>
          <p:nvPr>
            <p:ph idx="1"/>
          </p:nvPr>
        </p:nvSpPr>
        <p:spPr/>
        <p:txBody>
          <a:bodyPr>
            <a:normAutofit fontScale="70000" lnSpcReduction="20000"/>
          </a:bodyPr>
          <a:lstStyle/>
          <a:p>
            <a:r>
              <a:rPr lang="en-US" dirty="0" smtClean="0"/>
              <a:t>1. By midnight, you</a:t>
            </a:r>
            <a:r>
              <a:rPr lang="en-US" b="1" u="sng" dirty="0" smtClean="0"/>
              <a:t> will have been dancing </a:t>
            </a:r>
            <a:r>
              <a:rPr lang="en-US" dirty="0" smtClean="0"/>
              <a:t>(dance) for 4 hours.</a:t>
            </a:r>
            <a:br>
              <a:rPr lang="en-US" dirty="0" smtClean="0"/>
            </a:br>
            <a:r>
              <a:rPr lang="en-US" dirty="0" smtClean="0"/>
              <a:t>2. By dinner, she</a:t>
            </a:r>
            <a:r>
              <a:rPr lang="en-US" b="1" u="sng" dirty="0" smtClean="0"/>
              <a:t> will have been cooking </a:t>
            </a:r>
            <a:r>
              <a:rPr lang="en-US" dirty="0" smtClean="0"/>
              <a:t> (cook) the whole afternoon.</a:t>
            </a:r>
            <a:br>
              <a:rPr lang="en-US" dirty="0" smtClean="0"/>
            </a:br>
            <a:r>
              <a:rPr lang="en-US" dirty="0" smtClean="0"/>
              <a:t>3. He </a:t>
            </a:r>
            <a:r>
              <a:rPr lang="en-US" b="1" u="sng" dirty="0" smtClean="0"/>
              <a:t> will have been working </a:t>
            </a:r>
            <a:r>
              <a:rPr lang="en-US" dirty="0" smtClean="0"/>
              <a:t> (work) there for 10 years by 2015.</a:t>
            </a:r>
            <a:br>
              <a:rPr lang="en-US" dirty="0" smtClean="0"/>
            </a:br>
            <a:r>
              <a:rPr lang="en-US" dirty="0" smtClean="0"/>
              <a:t>4. By next year, I</a:t>
            </a:r>
            <a:r>
              <a:rPr lang="en-US" b="1" u="sng" dirty="0" smtClean="0"/>
              <a:t> will have been studying </a:t>
            </a:r>
            <a:r>
              <a:rPr lang="en-US" dirty="0" smtClean="0"/>
              <a:t>(study) English for 7 years.</a:t>
            </a:r>
            <a:br>
              <a:rPr lang="en-US" dirty="0" smtClean="0"/>
            </a:br>
            <a:r>
              <a:rPr lang="en-US" dirty="0" smtClean="0"/>
              <a:t>5. By next week, we ______________(renovate) for over a month.</a:t>
            </a:r>
            <a:br>
              <a:rPr lang="en-US" dirty="0" smtClean="0"/>
            </a:br>
            <a:r>
              <a:rPr lang="en-US" dirty="0" smtClean="0"/>
              <a:t>6. In 2012, they _______________ (live) here for 4 years.</a:t>
            </a:r>
            <a:br>
              <a:rPr lang="en-US" dirty="0" smtClean="0"/>
            </a:br>
            <a:r>
              <a:rPr lang="en-US" dirty="0" smtClean="0"/>
              <a:t>7. Before December, Barbara ________________ (teach) for a year.</a:t>
            </a:r>
            <a:br>
              <a:rPr lang="en-US" dirty="0" smtClean="0"/>
            </a:br>
            <a:r>
              <a:rPr lang="en-US" dirty="0" smtClean="0"/>
              <a:t>8. By this time tomorrow, I ______________ (do) this exercise for a long time.</a:t>
            </a:r>
            <a:br>
              <a:rPr lang="en-US" dirty="0" smtClean="0"/>
            </a:br>
            <a:r>
              <a:rPr lang="en-US" dirty="0" smtClean="0"/>
              <a:t>9. Jessica _______________ (help) them for 12 months.</a:t>
            </a:r>
            <a:br>
              <a:rPr lang="en-US" dirty="0" smtClean="0"/>
            </a:br>
            <a:r>
              <a:rPr lang="en-US" dirty="0" smtClean="0"/>
              <a:t>10. Bob and Sarah ___________ (cook) for 2 hours at 8 o'clock.</a:t>
            </a:r>
          </a:p>
          <a:p>
            <a:endParaRPr lang="en-US" dirty="0"/>
          </a:p>
        </p:txBody>
      </p:sp>
    </p:spTree>
  </p:cSld>
  <p:clrMapOvr>
    <a:masterClrMapping/>
  </p:clrMapOvr>
  <p:transition>
    <p:newsflash/>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FUTURE PERFECT   CONTINUOUS</a:t>
            </a:r>
            <a:endParaRPr lang="en-US" dirty="0"/>
          </a:p>
        </p:txBody>
      </p:sp>
      <p:sp>
        <p:nvSpPr>
          <p:cNvPr id="8" name="Content Placeholder 7"/>
          <p:cNvSpPr>
            <a:spLocks noGrp="1"/>
          </p:cNvSpPr>
          <p:nvPr>
            <p:ph idx="1"/>
          </p:nvPr>
        </p:nvSpPr>
        <p:spPr/>
        <p:txBody>
          <a:bodyPr>
            <a:normAutofit fontScale="70000" lnSpcReduction="20000"/>
          </a:bodyPr>
          <a:lstStyle/>
          <a:p>
            <a:r>
              <a:rPr lang="en-US" dirty="0" smtClean="0"/>
              <a:t>1. By midnight, you</a:t>
            </a:r>
            <a:r>
              <a:rPr lang="en-US" b="1" u="sng" dirty="0" smtClean="0"/>
              <a:t> will have been dancing </a:t>
            </a:r>
            <a:r>
              <a:rPr lang="en-US" dirty="0" smtClean="0"/>
              <a:t>(dance) for 4 hours.</a:t>
            </a:r>
            <a:br>
              <a:rPr lang="en-US" dirty="0" smtClean="0"/>
            </a:br>
            <a:r>
              <a:rPr lang="en-US" dirty="0" smtClean="0"/>
              <a:t>2. By dinner, she</a:t>
            </a:r>
            <a:r>
              <a:rPr lang="en-US" b="1" u="sng" dirty="0" smtClean="0"/>
              <a:t> will have been cooking </a:t>
            </a:r>
            <a:r>
              <a:rPr lang="en-US" dirty="0" smtClean="0"/>
              <a:t> (cook) the whole afternoon.</a:t>
            </a:r>
            <a:br>
              <a:rPr lang="en-US" dirty="0" smtClean="0"/>
            </a:br>
            <a:r>
              <a:rPr lang="en-US" dirty="0" smtClean="0"/>
              <a:t>3. He </a:t>
            </a:r>
            <a:r>
              <a:rPr lang="en-US" b="1" u="sng" dirty="0" smtClean="0"/>
              <a:t> will have been working </a:t>
            </a:r>
            <a:r>
              <a:rPr lang="en-US" dirty="0" smtClean="0"/>
              <a:t> (work) there for 10 years by 2015.</a:t>
            </a:r>
            <a:br>
              <a:rPr lang="en-US" dirty="0" smtClean="0"/>
            </a:br>
            <a:r>
              <a:rPr lang="en-US" dirty="0" smtClean="0"/>
              <a:t>4. By next year, I</a:t>
            </a:r>
            <a:r>
              <a:rPr lang="en-US" b="1" u="sng" dirty="0" smtClean="0"/>
              <a:t> will have been studying </a:t>
            </a:r>
            <a:r>
              <a:rPr lang="en-US" dirty="0" smtClean="0"/>
              <a:t>(study) English for 7 years.</a:t>
            </a:r>
            <a:br>
              <a:rPr lang="en-US" dirty="0" smtClean="0"/>
            </a:br>
            <a:r>
              <a:rPr lang="en-US" dirty="0" smtClean="0"/>
              <a:t>5. By next week, we</a:t>
            </a:r>
            <a:r>
              <a:rPr lang="en-US" b="1" u="sng" dirty="0" smtClean="0"/>
              <a:t> will have been renovating </a:t>
            </a:r>
            <a:r>
              <a:rPr lang="en-US" dirty="0" smtClean="0"/>
              <a:t>(renovate) for over a month.</a:t>
            </a:r>
            <a:br>
              <a:rPr lang="en-US" dirty="0" smtClean="0"/>
            </a:br>
            <a:r>
              <a:rPr lang="en-US" dirty="0" smtClean="0"/>
              <a:t>6. In 2012, they _______________ (live) here for 4 years.</a:t>
            </a:r>
            <a:br>
              <a:rPr lang="en-US" dirty="0" smtClean="0"/>
            </a:br>
            <a:r>
              <a:rPr lang="en-US" dirty="0" smtClean="0"/>
              <a:t>7. Before December, Barbara ________________ (teach) for a year.</a:t>
            </a:r>
            <a:br>
              <a:rPr lang="en-US" dirty="0" smtClean="0"/>
            </a:br>
            <a:r>
              <a:rPr lang="en-US" dirty="0" smtClean="0"/>
              <a:t>8. By this time tomorrow, I ______________ (do) this exercise for a long time.</a:t>
            </a:r>
            <a:br>
              <a:rPr lang="en-US" dirty="0" smtClean="0"/>
            </a:br>
            <a:r>
              <a:rPr lang="en-US" dirty="0" smtClean="0"/>
              <a:t>9. Jessica _______________ (help) them for 12 months.</a:t>
            </a:r>
            <a:br>
              <a:rPr lang="en-US" dirty="0" smtClean="0"/>
            </a:br>
            <a:r>
              <a:rPr lang="en-US" dirty="0" smtClean="0"/>
              <a:t>10. Bob and Sarah ___________ (cook) for 2 hours at 8 o'clock.</a:t>
            </a:r>
          </a:p>
          <a:p>
            <a:endParaRPr lang="en-US" dirty="0"/>
          </a:p>
        </p:txBody>
      </p:sp>
    </p:spTree>
  </p:cSld>
  <p:clrMapOvr>
    <a:masterClrMapping/>
  </p:clrMapOvr>
  <p:transition>
    <p:newsflash/>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FUTURE PERFECT   CONTINUOUS</a:t>
            </a:r>
            <a:endParaRPr lang="en-US" dirty="0"/>
          </a:p>
        </p:txBody>
      </p:sp>
      <p:sp>
        <p:nvSpPr>
          <p:cNvPr id="8" name="Content Placeholder 7"/>
          <p:cNvSpPr>
            <a:spLocks noGrp="1"/>
          </p:cNvSpPr>
          <p:nvPr>
            <p:ph idx="1"/>
          </p:nvPr>
        </p:nvSpPr>
        <p:spPr/>
        <p:txBody>
          <a:bodyPr>
            <a:normAutofit fontScale="70000" lnSpcReduction="20000"/>
          </a:bodyPr>
          <a:lstStyle/>
          <a:p>
            <a:r>
              <a:rPr lang="en-US" dirty="0" smtClean="0"/>
              <a:t>1. By midnight, you</a:t>
            </a:r>
            <a:r>
              <a:rPr lang="en-US" b="1" u="sng" dirty="0" smtClean="0"/>
              <a:t> will have been dancing </a:t>
            </a:r>
            <a:r>
              <a:rPr lang="en-US" dirty="0" smtClean="0"/>
              <a:t>(dance) for 4 hours.</a:t>
            </a:r>
            <a:br>
              <a:rPr lang="en-US" dirty="0" smtClean="0"/>
            </a:br>
            <a:r>
              <a:rPr lang="en-US" dirty="0" smtClean="0"/>
              <a:t>2. By dinner, she</a:t>
            </a:r>
            <a:r>
              <a:rPr lang="en-US" b="1" u="sng" dirty="0" smtClean="0"/>
              <a:t> will have been cooking </a:t>
            </a:r>
            <a:r>
              <a:rPr lang="en-US" dirty="0" smtClean="0"/>
              <a:t> (cook) the whole afternoon.</a:t>
            </a:r>
            <a:br>
              <a:rPr lang="en-US" dirty="0" smtClean="0"/>
            </a:br>
            <a:r>
              <a:rPr lang="en-US" dirty="0" smtClean="0"/>
              <a:t>3. He </a:t>
            </a:r>
            <a:r>
              <a:rPr lang="en-US" b="1" u="sng" dirty="0" smtClean="0"/>
              <a:t> will have been working </a:t>
            </a:r>
            <a:r>
              <a:rPr lang="en-US" dirty="0" smtClean="0"/>
              <a:t> (work) there for 10 years by 2015.</a:t>
            </a:r>
            <a:br>
              <a:rPr lang="en-US" dirty="0" smtClean="0"/>
            </a:br>
            <a:r>
              <a:rPr lang="en-US" dirty="0" smtClean="0"/>
              <a:t>4. By next year, I</a:t>
            </a:r>
            <a:r>
              <a:rPr lang="en-US" b="1" u="sng" dirty="0" smtClean="0"/>
              <a:t> will have been studying </a:t>
            </a:r>
            <a:r>
              <a:rPr lang="en-US" dirty="0" smtClean="0"/>
              <a:t>(study) English for 7 years.</a:t>
            </a:r>
            <a:br>
              <a:rPr lang="en-US" dirty="0" smtClean="0"/>
            </a:br>
            <a:r>
              <a:rPr lang="en-US" dirty="0" smtClean="0"/>
              <a:t>5. By next week, we</a:t>
            </a:r>
            <a:r>
              <a:rPr lang="en-US" b="1" u="sng" dirty="0" smtClean="0"/>
              <a:t> will have been renovating </a:t>
            </a:r>
            <a:r>
              <a:rPr lang="en-US" dirty="0" smtClean="0"/>
              <a:t>(renovate) for over a month.</a:t>
            </a:r>
            <a:br>
              <a:rPr lang="en-US" dirty="0" smtClean="0"/>
            </a:br>
            <a:r>
              <a:rPr lang="en-US" dirty="0" smtClean="0"/>
              <a:t>6. In 2012, they </a:t>
            </a:r>
            <a:r>
              <a:rPr lang="en-US" b="1" u="sng" dirty="0" smtClean="0"/>
              <a:t> will have been living </a:t>
            </a:r>
            <a:r>
              <a:rPr lang="en-US" dirty="0" smtClean="0"/>
              <a:t> (live) here for 4 years.</a:t>
            </a:r>
            <a:br>
              <a:rPr lang="en-US" dirty="0" smtClean="0"/>
            </a:br>
            <a:r>
              <a:rPr lang="en-US" dirty="0" smtClean="0"/>
              <a:t>7. Before December, Barbara ________________ (teach) for a year.</a:t>
            </a:r>
            <a:br>
              <a:rPr lang="en-US" dirty="0" smtClean="0"/>
            </a:br>
            <a:r>
              <a:rPr lang="en-US" dirty="0" smtClean="0"/>
              <a:t>8. By this time tomorrow, I ______________ (do) this exercise for a long time.</a:t>
            </a:r>
            <a:br>
              <a:rPr lang="en-US" dirty="0" smtClean="0"/>
            </a:br>
            <a:r>
              <a:rPr lang="en-US" dirty="0" smtClean="0"/>
              <a:t>9. Jessica _______________ (help) them for 12 months.</a:t>
            </a:r>
            <a:br>
              <a:rPr lang="en-US" dirty="0" smtClean="0"/>
            </a:br>
            <a:r>
              <a:rPr lang="en-US" dirty="0" smtClean="0"/>
              <a:t>10. Bob and Sarah ___________ (cook) for 2 hours at 8 o'clock.</a:t>
            </a:r>
          </a:p>
          <a:p>
            <a:endParaRPr lang="en-US" dirty="0"/>
          </a:p>
        </p:txBody>
      </p:sp>
    </p:spTree>
  </p:cSld>
  <p:clrMapOvr>
    <a:masterClrMapping/>
  </p:clrMapOvr>
  <p:transition>
    <p:newsflash/>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FUTURE PERFECT   CONTINUOUS</a:t>
            </a:r>
            <a:endParaRPr lang="en-US" dirty="0"/>
          </a:p>
        </p:txBody>
      </p:sp>
      <p:sp>
        <p:nvSpPr>
          <p:cNvPr id="8" name="Content Placeholder 7"/>
          <p:cNvSpPr>
            <a:spLocks noGrp="1"/>
          </p:cNvSpPr>
          <p:nvPr>
            <p:ph idx="1"/>
          </p:nvPr>
        </p:nvSpPr>
        <p:spPr/>
        <p:txBody>
          <a:bodyPr>
            <a:normAutofit fontScale="70000" lnSpcReduction="20000"/>
          </a:bodyPr>
          <a:lstStyle/>
          <a:p>
            <a:r>
              <a:rPr lang="en-US" dirty="0" smtClean="0"/>
              <a:t>1. By midnight, you</a:t>
            </a:r>
            <a:r>
              <a:rPr lang="en-US" b="1" u="sng" dirty="0" smtClean="0"/>
              <a:t> will have been dancing </a:t>
            </a:r>
            <a:r>
              <a:rPr lang="en-US" dirty="0" smtClean="0"/>
              <a:t>(dance) for 4 hours.</a:t>
            </a:r>
            <a:br>
              <a:rPr lang="en-US" dirty="0" smtClean="0"/>
            </a:br>
            <a:r>
              <a:rPr lang="en-US" dirty="0" smtClean="0"/>
              <a:t>2. By dinner, she</a:t>
            </a:r>
            <a:r>
              <a:rPr lang="en-US" b="1" u="sng" dirty="0" smtClean="0"/>
              <a:t> will have been cooking </a:t>
            </a:r>
            <a:r>
              <a:rPr lang="en-US" dirty="0" smtClean="0"/>
              <a:t> (cook) the whole afternoon.</a:t>
            </a:r>
            <a:br>
              <a:rPr lang="en-US" dirty="0" smtClean="0"/>
            </a:br>
            <a:r>
              <a:rPr lang="en-US" dirty="0" smtClean="0"/>
              <a:t>3. He </a:t>
            </a:r>
            <a:r>
              <a:rPr lang="en-US" b="1" u="sng" dirty="0" smtClean="0"/>
              <a:t> will have been working </a:t>
            </a:r>
            <a:r>
              <a:rPr lang="en-US" dirty="0" smtClean="0"/>
              <a:t> (work) there for 10 years by 2015.</a:t>
            </a:r>
            <a:br>
              <a:rPr lang="en-US" dirty="0" smtClean="0"/>
            </a:br>
            <a:r>
              <a:rPr lang="en-US" dirty="0" smtClean="0"/>
              <a:t>4. By next year, I</a:t>
            </a:r>
            <a:r>
              <a:rPr lang="en-US" b="1" u="sng" dirty="0" smtClean="0"/>
              <a:t> will have been studying </a:t>
            </a:r>
            <a:r>
              <a:rPr lang="en-US" dirty="0" smtClean="0"/>
              <a:t>(study) English for 7 years.</a:t>
            </a:r>
            <a:br>
              <a:rPr lang="en-US" dirty="0" smtClean="0"/>
            </a:br>
            <a:r>
              <a:rPr lang="en-US" dirty="0" smtClean="0"/>
              <a:t>5. By next week, we</a:t>
            </a:r>
            <a:r>
              <a:rPr lang="en-US" b="1" u="sng" dirty="0" smtClean="0"/>
              <a:t> will have been renovating </a:t>
            </a:r>
            <a:r>
              <a:rPr lang="en-US" dirty="0" smtClean="0"/>
              <a:t>(renovate) for over a month.</a:t>
            </a:r>
            <a:br>
              <a:rPr lang="en-US" dirty="0" smtClean="0"/>
            </a:br>
            <a:r>
              <a:rPr lang="en-US" dirty="0" smtClean="0"/>
              <a:t>6. In 2012, they </a:t>
            </a:r>
            <a:r>
              <a:rPr lang="en-US" b="1" u="sng" dirty="0" smtClean="0"/>
              <a:t> will have been living </a:t>
            </a:r>
            <a:r>
              <a:rPr lang="en-US" dirty="0" smtClean="0"/>
              <a:t> (live) here for 4 years.</a:t>
            </a:r>
            <a:br>
              <a:rPr lang="en-US" dirty="0" smtClean="0"/>
            </a:br>
            <a:r>
              <a:rPr lang="en-US" dirty="0" smtClean="0"/>
              <a:t>7. Before December, Barbara </a:t>
            </a:r>
            <a:r>
              <a:rPr lang="en-US" b="1" u="sng" dirty="0" smtClean="0"/>
              <a:t>will have been teaching</a:t>
            </a:r>
            <a:r>
              <a:rPr lang="en-US" dirty="0" smtClean="0"/>
              <a:t>  (teach) for a year.</a:t>
            </a:r>
            <a:br>
              <a:rPr lang="en-US" dirty="0" smtClean="0"/>
            </a:br>
            <a:r>
              <a:rPr lang="en-US" dirty="0" smtClean="0"/>
              <a:t>8. By this time tomorrow, I ______________ (do) this exercise for a long time.</a:t>
            </a:r>
            <a:br>
              <a:rPr lang="en-US" dirty="0" smtClean="0"/>
            </a:br>
            <a:r>
              <a:rPr lang="en-US" dirty="0" smtClean="0"/>
              <a:t>9. Jessica _______________ (help) them for 12 months.</a:t>
            </a:r>
            <a:br>
              <a:rPr lang="en-US" dirty="0" smtClean="0"/>
            </a:br>
            <a:r>
              <a:rPr lang="en-US" dirty="0" smtClean="0"/>
              <a:t>10. Bob and Sarah ___________ (cook) for 2 hours at 8 o'clock.</a:t>
            </a:r>
          </a:p>
          <a:p>
            <a:endParaRPr lang="en-US" dirty="0"/>
          </a:p>
        </p:txBody>
      </p:sp>
    </p:spTree>
  </p:cSld>
  <p:clrMapOvr>
    <a:masterClrMapping/>
  </p:clrMapOvr>
  <p:transition>
    <p:newsflash/>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FUTURE PERFECT   CONTINUOUS</a:t>
            </a:r>
            <a:endParaRPr lang="en-US" dirty="0"/>
          </a:p>
        </p:txBody>
      </p:sp>
      <p:sp>
        <p:nvSpPr>
          <p:cNvPr id="8" name="Content Placeholder 7"/>
          <p:cNvSpPr>
            <a:spLocks noGrp="1"/>
          </p:cNvSpPr>
          <p:nvPr>
            <p:ph idx="1"/>
          </p:nvPr>
        </p:nvSpPr>
        <p:spPr/>
        <p:txBody>
          <a:bodyPr>
            <a:normAutofit fontScale="70000" lnSpcReduction="20000"/>
          </a:bodyPr>
          <a:lstStyle/>
          <a:p>
            <a:r>
              <a:rPr lang="en-US" dirty="0" smtClean="0"/>
              <a:t>1. By midnight, you</a:t>
            </a:r>
            <a:r>
              <a:rPr lang="en-US" b="1" u="sng" dirty="0" smtClean="0"/>
              <a:t> will have been dancing </a:t>
            </a:r>
            <a:r>
              <a:rPr lang="en-US" dirty="0" smtClean="0"/>
              <a:t>(dance) for 4 hours.</a:t>
            </a:r>
            <a:br>
              <a:rPr lang="en-US" dirty="0" smtClean="0"/>
            </a:br>
            <a:r>
              <a:rPr lang="en-US" dirty="0" smtClean="0"/>
              <a:t>2. By dinner, she</a:t>
            </a:r>
            <a:r>
              <a:rPr lang="en-US" b="1" u="sng" dirty="0" smtClean="0"/>
              <a:t> will have been cooking </a:t>
            </a:r>
            <a:r>
              <a:rPr lang="en-US" dirty="0" smtClean="0"/>
              <a:t> (cook) the whole afternoon.</a:t>
            </a:r>
            <a:br>
              <a:rPr lang="en-US" dirty="0" smtClean="0"/>
            </a:br>
            <a:r>
              <a:rPr lang="en-US" dirty="0" smtClean="0"/>
              <a:t>3. He </a:t>
            </a:r>
            <a:r>
              <a:rPr lang="en-US" b="1" u="sng" dirty="0" smtClean="0"/>
              <a:t> will have been working </a:t>
            </a:r>
            <a:r>
              <a:rPr lang="en-US" dirty="0" smtClean="0"/>
              <a:t> (work) there for 10 years by 2015.</a:t>
            </a:r>
            <a:br>
              <a:rPr lang="en-US" dirty="0" smtClean="0"/>
            </a:br>
            <a:r>
              <a:rPr lang="en-US" dirty="0" smtClean="0"/>
              <a:t>4. By next year, I</a:t>
            </a:r>
            <a:r>
              <a:rPr lang="en-US" b="1" u="sng" dirty="0" smtClean="0"/>
              <a:t> will have been studying </a:t>
            </a:r>
            <a:r>
              <a:rPr lang="en-US" dirty="0" smtClean="0"/>
              <a:t>(study) English for 7 years.</a:t>
            </a:r>
            <a:br>
              <a:rPr lang="en-US" dirty="0" smtClean="0"/>
            </a:br>
            <a:r>
              <a:rPr lang="en-US" dirty="0" smtClean="0"/>
              <a:t>5. By next week, we</a:t>
            </a:r>
            <a:r>
              <a:rPr lang="en-US" b="1" u="sng" dirty="0" smtClean="0"/>
              <a:t> will have been renovating </a:t>
            </a:r>
            <a:r>
              <a:rPr lang="en-US" dirty="0" smtClean="0"/>
              <a:t>(renovate) for over a month.</a:t>
            </a:r>
            <a:br>
              <a:rPr lang="en-US" dirty="0" smtClean="0"/>
            </a:br>
            <a:r>
              <a:rPr lang="en-US" dirty="0" smtClean="0"/>
              <a:t>6. In 2012, they </a:t>
            </a:r>
            <a:r>
              <a:rPr lang="en-US" b="1" u="sng" dirty="0" smtClean="0"/>
              <a:t> will have been living </a:t>
            </a:r>
            <a:r>
              <a:rPr lang="en-US" dirty="0" smtClean="0"/>
              <a:t> (live) here for 4 years.</a:t>
            </a:r>
            <a:br>
              <a:rPr lang="en-US" dirty="0" smtClean="0"/>
            </a:br>
            <a:r>
              <a:rPr lang="en-US" dirty="0" smtClean="0"/>
              <a:t>7. Before December, Barbara </a:t>
            </a:r>
            <a:r>
              <a:rPr lang="en-US" b="1" u="sng" dirty="0" smtClean="0"/>
              <a:t>will have been teaching</a:t>
            </a:r>
            <a:r>
              <a:rPr lang="en-US" dirty="0" smtClean="0"/>
              <a:t>  (teach) for a year.</a:t>
            </a:r>
            <a:br>
              <a:rPr lang="en-US" dirty="0" smtClean="0"/>
            </a:br>
            <a:r>
              <a:rPr lang="en-US" dirty="0" smtClean="0"/>
              <a:t>8. By this time tomorrow, I _</a:t>
            </a:r>
            <a:r>
              <a:rPr lang="en-US" b="1" u="sng" dirty="0" smtClean="0"/>
              <a:t>will have been doing</a:t>
            </a:r>
            <a:r>
              <a:rPr lang="en-US" dirty="0" smtClean="0"/>
              <a:t>  (do) this exercise for a long time.</a:t>
            </a:r>
            <a:br>
              <a:rPr lang="en-US" dirty="0" smtClean="0"/>
            </a:br>
            <a:r>
              <a:rPr lang="en-US" dirty="0" smtClean="0"/>
              <a:t>9. Jessica _______________ (help) them for 12 months.</a:t>
            </a:r>
            <a:br>
              <a:rPr lang="en-US" dirty="0" smtClean="0"/>
            </a:br>
            <a:r>
              <a:rPr lang="en-US" dirty="0" smtClean="0"/>
              <a:t>10. Bob and Sarah ___________ (cook) for 2 hours at 8 o'clock.</a:t>
            </a:r>
          </a:p>
          <a:p>
            <a:endParaRPr lang="en-US" dirty="0"/>
          </a:p>
        </p:txBody>
      </p:sp>
    </p:spTree>
  </p:cSld>
  <p:clrMapOvr>
    <a:masterClrMapping/>
  </p:clrMapOvr>
  <p:transition>
    <p:newsflash/>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FUTURE PERFECT   CONTINUOUS</a:t>
            </a:r>
            <a:endParaRPr lang="en-US" dirty="0"/>
          </a:p>
        </p:txBody>
      </p:sp>
      <p:sp>
        <p:nvSpPr>
          <p:cNvPr id="8" name="Content Placeholder 7"/>
          <p:cNvSpPr>
            <a:spLocks noGrp="1"/>
          </p:cNvSpPr>
          <p:nvPr>
            <p:ph idx="1"/>
          </p:nvPr>
        </p:nvSpPr>
        <p:spPr/>
        <p:txBody>
          <a:bodyPr>
            <a:normAutofit fontScale="70000" lnSpcReduction="20000"/>
          </a:bodyPr>
          <a:lstStyle/>
          <a:p>
            <a:r>
              <a:rPr lang="en-US" dirty="0" smtClean="0"/>
              <a:t>1. By midnight, you</a:t>
            </a:r>
            <a:r>
              <a:rPr lang="en-US" b="1" u="sng" dirty="0" smtClean="0"/>
              <a:t> will have been dancing </a:t>
            </a:r>
            <a:r>
              <a:rPr lang="en-US" dirty="0" smtClean="0"/>
              <a:t>(dance) for 4 hours.</a:t>
            </a:r>
            <a:br>
              <a:rPr lang="en-US" dirty="0" smtClean="0"/>
            </a:br>
            <a:r>
              <a:rPr lang="en-US" dirty="0" smtClean="0"/>
              <a:t>2. By dinner, she</a:t>
            </a:r>
            <a:r>
              <a:rPr lang="en-US" b="1" u="sng" dirty="0" smtClean="0"/>
              <a:t> will have been cooking </a:t>
            </a:r>
            <a:r>
              <a:rPr lang="en-US" dirty="0" smtClean="0"/>
              <a:t> (cook) the whole afternoon.</a:t>
            </a:r>
            <a:br>
              <a:rPr lang="en-US" dirty="0" smtClean="0"/>
            </a:br>
            <a:r>
              <a:rPr lang="en-US" dirty="0" smtClean="0"/>
              <a:t>3. He </a:t>
            </a:r>
            <a:r>
              <a:rPr lang="en-US" b="1" u="sng" dirty="0" smtClean="0"/>
              <a:t> will have been working </a:t>
            </a:r>
            <a:r>
              <a:rPr lang="en-US" dirty="0" smtClean="0"/>
              <a:t> (work) there for 10 years by 2015.</a:t>
            </a:r>
            <a:br>
              <a:rPr lang="en-US" dirty="0" smtClean="0"/>
            </a:br>
            <a:r>
              <a:rPr lang="en-US" dirty="0" smtClean="0"/>
              <a:t>4. By next year, I</a:t>
            </a:r>
            <a:r>
              <a:rPr lang="en-US" b="1" u="sng" dirty="0" smtClean="0"/>
              <a:t> will have been studying </a:t>
            </a:r>
            <a:r>
              <a:rPr lang="en-US" dirty="0" smtClean="0"/>
              <a:t>(study) English for 7 years.</a:t>
            </a:r>
            <a:br>
              <a:rPr lang="en-US" dirty="0" smtClean="0"/>
            </a:br>
            <a:r>
              <a:rPr lang="en-US" dirty="0" smtClean="0"/>
              <a:t>5. By next week, we</a:t>
            </a:r>
            <a:r>
              <a:rPr lang="en-US" b="1" u="sng" dirty="0" smtClean="0"/>
              <a:t> will have been renovating </a:t>
            </a:r>
            <a:r>
              <a:rPr lang="en-US" dirty="0" smtClean="0"/>
              <a:t>(renovate) for over a month.</a:t>
            </a:r>
            <a:br>
              <a:rPr lang="en-US" dirty="0" smtClean="0"/>
            </a:br>
            <a:r>
              <a:rPr lang="en-US" dirty="0" smtClean="0"/>
              <a:t>6. In 2012, they </a:t>
            </a:r>
            <a:r>
              <a:rPr lang="en-US" b="1" u="sng" dirty="0" smtClean="0"/>
              <a:t> will have been living </a:t>
            </a:r>
            <a:r>
              <a:rPr lang="en-US" dirty="0" smtClean="0"/>
              <a:t> (live) here for 4 years.</a:t>
            </a:r>
            <a:br>
              <a:rPr lang="en-US" dirty="0" smtClean="0"/>
            </a:br>
            <a:r>
              <a:rPr lang="en-US" dirty="0" smtClean="0"/>
              <a:t>7. Before December, Barbara </a:t>
            </a:r>
            <a:r>
              <a:rPr lang="en-US" b="1" u="sng" dirty="0" smtClean="0"/>
              <a:t>will have been teaching</a:t>
            </a:r>
            <a:r>
              <a:rPr lang="en-US" dirty="0" smtClean="0"/>
              <a:t>  (teach) for a year.</a:t>
            </a:r>
            <a:br>
              <a:rPr lang="en-US" dirty="0" smtClean="0"/>
            </a:br>
            <a:r>
              <a:rPr lang="en-US" dirty="0" smtClean="0"/>
              <a:t>8. By this time tomorrow, I _</a:t>
            </a:r>
            <a:r>
              <a:rPr lang="en-US" b="1" u="sng" dirty="0" smtClean="0"/>
              <a:t>will have been doing</a:t>
            </a:r>
            <a:r>
              <a:rPr lang="en-US" dirty="0" smtClean="0"/>
              <a:t>  (do) this exercise for a long time.</a:t>
            </a:r>
            <a:br>
              <a:rPr lang="en-US" dirty="0" smtClean="0"/>
            </a:br>
            <a:r>
              <a:rPr lang="en-US" dirty="0" smtClean="0"/>
              <a:t>9. Jessica _</a:t>
            </a:r>
            <a:r>
              <a:rPr lang="en-US" b="1" u="sng" dirty="0" smtClean="0"/>
              <a:t> will have been helping </a:t>
            </a:r>
            <a:r>
              <a:rPr lang="en-US" dirty="0" smtClean="0"/>
              <a:t> (help) them for 12 months.</a:t>
            </a:r>
            <a:br>
              <a:rPr lang="en-US" dirty="0" smtClean="0"/>
            </a:br>
            <a:r>
              <a:rPr lang="en-US" dirty="0" smtClean="0"/>
              <a:t>10. Bob and Sarah ___________ (cook) for 2 hours at 8 o'clock.</a:t>
            </a:r>
          </a:p>
          <a:p>
            <a:endParaRPr lang="en-US" dirty="0"/>
          </a:p>
        </p:txBody>
      </p:sp>
    </p:spTree>
  </p:cSld>
  <p:clrMapOvr>
    <a:masterClrMapping/>
  </p:clrMapOvr>
  <p:transition>
    <p:newsflash/>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FUTURE PERFECT   CONTINUOUS</a:t>
            </a:r>
            <a:endParaRPr lang="en-US" dirty="0"/>
          </a:p>
        </p:txBody>
      </p:sp>
      <p:sp>
        <p:nvSpPr>
          <p:cNvPr id="8" name="Content Placeholder 7"/>
          <p:cNvSpPr>
            <a:spLocks noGrp="1"/>
          </p:cNvSpPr>
          <p:nvPr>
            <p:ph idx="1"/>
          </p:nvPr>
        </p:nvSpPr>
        <p:spPr>
          <a:xfrm>
            <a:off x="457200" y="1447800"/>
            <a:ext cx="8382000" cy="5410199"/>
          </a:xfrm>
        </p:spPr>
        <p:txBody>
          <a:bodyPr>
            <a:normAutofit fontScale="70000" lnSpcReduction="20000"/>
          </a:bodyPr>
          <a:lstStyle/>
          <a:p>
            <a:r>
              <a:rPr lang="en-US" dirty="0" smtClean="0"/>
              <a:t>1. By midnight, you </a:t>
            </a:r>
            <a:r>
              <a:rPr lang="en-US" b="1" u="sng" dirty="0" smtClean="0"/>
              <a:t>will have been dancing</a:t>
            </a:r>
            <a:r>
              <a:rPr lang="en-US" dirty="0" smtClean="0"/>
              <a:t> (dance) for 4 hours.</a:t>
            </a:r>
            <a:br>
              <a:rPr lang="en-US" dirty="0" smtClean="0"/>
            </a:br>
            <a:r>
              <a:rPr lang="en-US" dirty="0" smtClean="0"/>
              <a:t>2. By dinner, she </a:t>
            </a:r>
            <a:r>
              <a:rPr lang="en-US" b="1" u="sng" dirty="0" smtClean="0"/>
              <a:t>will have been cooking</a:t>
            </a:r>
            <a:r>
              <a:rPr lang="en-US" dirty="0" smtClean="0"/>
              <a:t> (cook) the whole afternoon.</a:t>
            </a:r>
            <a:br>
              <a:rPr lang="en-US" dirty="0" smtClean="0"/>
            </a:br>
            <a:r>
              <a:rPr lang="en-US" dirty="0" smtClean="0"/>
              <a:t>3. He </a:t>
            </a:r>
            <a:r>
              <a:rPr lang="en-US" b="1" u="sng" dirty="0" smtClean="0"/>
              <a:t>will have been working</a:t>
            </a:r>
            <a:r>
              <a:rPr lang="en-US" dirty="0" smtClean="0"/>
              <a:t> (work) there for 10 years by 2015.</a:t>
            </a:r>
            <a:br>
              <a:rPr lang="en-US" dirty="0" smtClean="0"/>
            </a:br>
            <a:r>
              <a:rPr lang="en-US" dirty="0" smtClean="0"/>
              <a:t>4. By next year, I </a:t>
            </a:r>
            <a:r>
              <a:rPr lang="en-US" b="1" u="sng" dirty="0" smtClean="0"/>
              <a:t>will have been studying</a:t>
            </a:r>
            <a:r>
              <a:rPr lang="en-US" dirty="0" smtClean="0"/>
              <a:t> (study) English for 7 years.</a:t>
            </a:r>
            <a:br>
              <a:rPr lang="en-US" dirty="0" smtClean="0"/>
            </a:br>
            <a:r>
              <a:rPr lang="en-US" dirty="0" smtClean="0"/>
              <a:t>5. By next week, we </a:t>
            </a:r>
            <a:r>
              <a:rPr lang="en-US" b="1" u="sng" dirty="0" smtClean="0"/>
              <a:t>will have been renovating</a:t>
            </a:r>
            <a:r>
              <a:rPr lang="en-US" u="sng" dirty="0" smtClean="0"/>
              <a:t> </a:t>
            </a:r>
            <a:r>
              <a:rPr lang="en-US" dirty="0" smtClean="0"/>
              <a:t>(renovate) for over a month.</a:t>
            </a:r>
            <a:br>
              <a:rPr lang="en-US" dirty="0" smtClean="0"/>
            </a:br>
            <a:r>
              <a:rPr lang="en-US" dirty="0" smtClean="0"/>
              <a:t>6. In 2012, they </a:t>
            </a:r>
            <a:r>
              <a:rPr lang="en-US" b="1" u="sng" dirty="0" smtClean="0"/>
              <a:t>will have been living</a:t>
            </a:r>
            <a:r>
              <a:rPr lang="en-US" dirty="0" smtClean="0"/>
              <a:t> (live) here for 4 years.</a:t>
            </a:r>
            <a:br>
              <a:rPr lang="en-US" dirty="0" smtClean="0"/>
            </a:br>
            <a:r>
              <a:rPr lang="en-US" dirty="0" smtClean="0"/>
              <a:t>7. Before December, Barbara </a:t>
            </a:r>
            <a:r>
              <a:rPr lang="en-US" b="1" u="sng" dirty="0" smtClean="0"/>
              <a:t>will have been teaching</a:t>
            </a:r>
            <a:r>
              <a:rPr lang="en-US" dirty="0" smtClean="0"/>
              <a:t> (teach) for a year.</a:t>
            </a:r>
            <a:br>
              <a:rPr lang="en-US" dirty="0" smtClean="0"/>
            </a:br>
            <a:r>
              <a:rPr lang="en-US" dirty="0" smtClean="0"/>
              <a:t>8. By this time tomorrow, I </a:t>
            </a:r>
            <a:r>
              <a:rPr lang="en-US" b="1" u="sng" dirty="0" smtClean="0"/>
              <a:t>will have been doing</a:t>
            </a:r>
            <a:r>
              <a:rPr lang="en-US" dirty="0" smtClean="0"/>
              <a:t> (do) this exercise for a long time.</a:t>
            </a:r>
            <a:br>
              <a:rPr lang="en-US" dirty="0" smtClean="0"/>
            </a:br>
            <a:r>
              <a:rPr lang="en-US" dirty="0" smtClean="0"/>
              <a:t>9. Jessica </a:t>
            </a:r>
            <a:r>
              <a:rPr lang="en-US" b="1" u="sng" dirty="0" smtClean="0"/>
              <a:t>will have been helping</a:t>
            </a:r>
            <a:r>
              <a:rPr lang="en-US" dirty="0" smtClean="0"/>
              <a:t> (help) them for 12 months.</a:t>
            </a:r>
            <a:br>
              <a:rPr lang="en-US" dirty="0" smtClean="0"/>
            </a:br>
            <a:r>
              <a:rPr lang="en-US" dirty="0" smtClean="0"/>
              <a:t>10. Bob and Sarah </a:t>
            </a:r>
            <a:r>
              <a:rPr lang="en-US" b="1" u="sng" dirty="0" smtClean="0"/>
              <a:t>will have been cooking</a:t>
            </a:r>
            <a:r>
              <a:rPr lang="en-US" dirty="0" smtClean="0"/>
              <a:t> (cook) for 2 hours at 8 o'clock.</a:t>
            </a:r>
            <a:endParaRPr lang="en-US" dirty="0"/>
          </a:p>
        </p:txBody>
      </p:sp>
    </p:spTree>
  </p:cSld>
  <p:clrMapOvr>
    <a:masterClrMapping/>
  </p:clrMapOvr>
  <p:transition>
    <p:newsflash/>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acclaimimages.com/_gallery/_images_n300/business_closed_dow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idx="4294967295"/>
          </p:nvPr>
        </p:nvSpPr>
        <p:spPr>
          <a:xfrm>
            <a:off x="0" y="155575"/>
            <a:ext cx="8229600" cy="1252538"/>
          </a:xfrm>
        </p:spPr>
        <p:txBody>
          <a:bodyPr>
            <a:normAutofit/>
          </a:bodyPr>
          <a:lstStyle/>
          <a:p>
            <a:r>
              <a:rPr lang="en-US" sz="5000" dirty="0" smtClean="0"/>
              <a:t>                      The end</a:t>
            </a:r>
            <a:endParaRPr lang="en-US" sz="5000" dirty="0"/>
          </a:p>
        </p:txBody>
      </p:sp>
      <p:sp>
        <p:nvSpPr>
          <p:cNvPr id="22530" name="AutoShape 2" descr="https://d8kyhhndkm363.cloudfront.net/39/289241/p18e6baeoh1i311fek1k4o10mk63u9_1024_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2" name="Picture 4" descr="https://d8kyhhndkm363.cloudfront.net/39/289241/p18e6baeoh1i311fek1k4o10mk63u9_1024_io.jpg"/>
          <p:cNvPicPr>
            <a:picLocks noChangeAspect="1" noChangeArrowheads="1"/>
          </p:cNvPicPr>
          <p:nvPr/>
        </p:nvPicPr>
        <p:blipFill>
          <a:blip r:embed="rId2"/>
          <a:srcRect/>
          <a:stretch>
            <a:fillRect/>
          </a:stretch>
        </p:blipFill>
        <p:spPr bwMode="auto">
          <a:xfrm>
            <a:off x="381000" y="1143000"/>
            <a:ext cx="8341742" cy="5625592"/>
          </a:xfrm>
          <a:prstGeom prst="rect">
            <a:avLst/>
          </a:prstGeom>
          <a:noFill/>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examples:</a:t>
            </a:r>
            <a:endParaRPr lang="en-US" dirty="0"/>
          </a:p>
        </p:txBody>
      </p:sp>
      <p:sp>
        <p:nvSpPr>
          <p:cNvPr id="3" name="Text Placeholder 2"/>
          <p:cNvSpPr>
            <a:spLocks noGrp="1"/>
          </p:cNvSpPr>
          <p:nvPr>
            <p:ph type="body" idx="1"/>
          </p:nvPr>
        </p:nvSpPr>
        <p:spPr/>
        <p:txBody>
          <a:bodyPr>
            <a:normAutofit fontScale="92500" lnSpcReduction="10000"/>
          </a:bodyPr>
          <a:lstStyle/>
          <a:p>
            <a:r>
              <a:rPr lang="en-US" b="0" dirty="0" smtClean="0"/>
              <a:t>He </a:t>
            </a:r>
            <a:r>
              <a:rPr lang="en-US" i="1" u="sng" dirty="0" smtClean="0"/>
              <a:t>is  constantly  talking.</a:t>
            </a:r>
          </a:p>
          <a:p>
            <a:r>
              <a:rPr lang="en-US" b="0" dirty="0" smtClean="0"/>
              <a:t>I wish he would shut up.</a:t>
            </a:r>
            <a:endParaRPr lang="en-US" b="0" dirty="0"/>
          </a:p>
        </p:txBody>
      </p:sp>
      <p:pic>
        <p:nvPicPr>
          <p:cNvPr id="7" name="Picture 4" descr="http://3.bp.blogspot.com/_FievLpIeB1E/TH4ImyL_PNI/AAAAAAAAATo/pkioMrNXO_4/s1600/35557-Clipart-Illustration-Of-An-Annoyed-Man-Plugging-His-Ears-To-Drown-Out-Noise-Or-His-Nagging-Wife.jpg"/>
          <p:cNvPicPr>
            <a:picLocks noGrp="1" noChangeAspect="1" noChangeArrowheads="1"/>
          </p:cNvPicPr>
          <p:nvPr>
            <p:ph sz="half" idx="2"/>
          </p:nvPr>
        </p:nvPicPr>
        <p:blipFill>
          <a:blip r:embed="rId2"/>
          <a:stretch>
            <a:fillRect/>
          </a:stretch>
        </p:blipFill>
        <p:spPr bwMode="auto">
          <a:xfrm>
            <a:off x="642140" y="2449513"/>
            <a:ext cx="3670307" cy="3951287"/>
          </a:xfrm>
          <a:prstGeom prst="rect">
            <a:avLst/>
          </a:prstGeom>
          <a:noFill/>
        </p:spPr>
      </p:pic>
      <p:sp>
        <p:nvSpPr>
          <p:cNvPr id="5" name="Text Placeholder 4"/>
          <p:cNvSpPr>
            <a:spLocks noGrp="1"/>
          </p:cNvSpPr>
          <p:nvPr>
            <p:ph type="body" sz="quarter" idx="3"/>
          </p:nvPr>
        </p:nvSpPr>
        <p:spPr/>
        <p:txBody>
          <a:bodyPr>
            <a:normAutofit fontScale="77500" lnSpcReduction="20000"/>
          </a:bodyPr>
          <a:lstStyle/>
          <a:p>
            <a:r>
              <a:rPr lang="en-US" b="0" dirty="0" smtClean="0"/>
              <a:t>I don’t like them because they </a:t>
            </a:r>
            <a:r>
              <a:rPr lang="en-US" i="1" u="sng" dirty="0" smtClean="0"/>
              <a:t>are always complaining.</a:t>
            </a:r>
            <a:endParaRPr lang="en-US" i="1" u="sng" dirty="0"/>
          </a:p>
        </p:txBody>
      </p:sp>
      <p:pic>
        <p:nvPicPr>
          <p:cNvPr id="8" name="Picture 6" descr="http://www.illustrationsof.com/royalty-free-businessman-clipart-illustration-1046018.jpg"/>
          <p:cNvPicPr>
            <a:picLocks noGrp="1" noChangeAspect="1" noChangeArrowheads="1"/>
          </p:cNvPicPr>
          <p:nvPr>
            <p:ph sz="quarter" idx="4"/>
          </p:nvPr>
        </p:nvPicPr>
        <p:blipFill>
          <a:blip r:embed="rId3"/>
          <a:stretch>
            <a:fillRect/>
          </a:stretch>
        </p:blipFill>
        <p:spPr bwMode="auto">
          <a:xfrm>
            <a:off x="4784347" y="2449513"/>
            <a:ext cx="3763130" cy="3951287"/>
          </a:xfrm>
          <a:prstGeom prst="rect">
            <a:avLst/>
          </a:prstGeom>
          <a:noFill/>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r>
              <a:rPr lang="en-US" sz="3000" dirty="0" smtClean="0"/>
              <a:t>active</a:t>
            </a:r>
            <a:endParaRPr lang="en-US" sz="3000" dirty="0"/>
          </a:p>
        </p:txBody>
      </p:sp>
      <p:sp>
        <p:nvSpPr>
          <p:cNvPr id="4" name="Content Placeholder 3"/>
          <p:cNvSpPr>
            <a:spLocks noGrp="1"/>
          </p:cNvSpPr>
          <p:nvPr>
            <p:ph sz="half" idx="2"/>
          </p:nvPr>
        </p:nvSpPr>
        <p:spPr/>
        <p:txBody>
          <a:bodyPr/>
          <a:lstStyle/>
          <a:p>
            <a:r>
              <a:rPr lang="en-US" dirty="0" smtClean="0"/>
              <a:t>Right now, Tom </a:t>
            </a:r>
            <a:r>
              <a:rPr lang="en-US" b="1" i="1" u="sng" dirty="0" smtClean="0"/>
              <a:t>is writing </a:t>
            </a:r>
            <a:r>
              <a:rPr lang="en-US" dirty="0" smtClean="0"/>
              <a:t>the letter.</a:t>
            </a:r>
            <a:endParaRPr lang="en-US" dirty="0"/>
          </a:p>
        </p:txBody>
      </p:sp>
      <p:sp>
        <p:nvSpPr>
          <p:cNvPr id="5" name="Text Placeholder 4"/>
          <p:cNvSpPr>
            <a:spLocks noGrp="1"/>
          </p:cNvSpPr>
          <p:nvPr>
            <p:ph type="body" sz="quarter" idx="3"/>
          </p:nvPr>
        </p:nvSpPr>
        <p:spPr/>
        <p:txBody>
          <a:bodyPr>
            <a:normAutofit/>
          </a:bodyPr>
          <a:lstStyle/>
          <a:p>
            <a:r>
              <a:rPr lang="en-US" sz="3000" dirty="0" smtClean="0"/>
              <a:t>passive</a:t>
            </a:r>
            <a:endParaRPr lang="en-US" sz="3000" dirty="0"/>
          </a:p>
        </p:txBody>
      </p:sp>
      <p:sp>
        <p:nvSpPr>
          <p:cNvPr id="6" name="Content Placeholder 5"/>
          <p:cNvSpPr>
            <a:spLocks noGrp="1"/>
          </p:cNvSpPr>
          <p:nvPr>
            <p:ph sz="quarter" idx="4"/>
          </p:nvPr>
        </p:nvSpPr>
        <p:spPr/>
        <p:txBody>
          <a:bodyPr/>
          <a:lstStyle/>
          <a:p>
            <a:r>
              <a:rPr lang="en-US" dirty="0" smtClean="0"/>
              <a:t>Right now, the letter </a:t>
            </a:r>
            <a:r>
              <a:rPr lang="en-US" b="1" i="1" u="sng" dirty="0" smtClean="0"/>
              <a:t>is being written.</a:t>
            </a:r>
            <a:endParaRPr lang="en-US" b="1" i="1" u="sng" dirty="0"/>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AutoShape 8" descr="data:image/jpeg;base64,/9j/4AAQSkZJRgABAQAAAQABAAD/2wCEAAkGBxQTEhUUExQWFhUXGR4aGRgYGRwYFxkZHx8dHB4gHhwcHyghHBsmGxobITEhJSorLi4uGx8zODMsNystLisBCgoKDg0OGxAQGy8mICYsLCwyLCwyLC8tNDQvMCwsLjQ0LywsLCwsLCwvNCwsLCw0LCwsLCwsLywsLCwsLCwsLP/AABEIAMQBAQMBEQACEQEDEQH/xAAcAAEAAgMBAQEAAAAAAAAAAAAABAYDBQcCAQj/xABLEAACAQMCAwUFBAYFCAsBAAABAgMABBESIQUxQQYTIlFhBzJxgZEUQlKhIzNicrHBFYLR4fAkQ2ODkpOishYlNFNzs8LS0+LxCP/EABsBAQACAwEBAAAAAAAAAAAAAAADBAECBQYH/8QAPBEAAgECBAMFBwMDAgYDAAAAAAECAxEEEiExBUFRE2FxgZEGIjKhscHRFOHwI0LxUmIVJDNygrI0Q2P/2gAMAwEAAhEDEQA/AO40AoBQCgFAKAUAoBQCgFAKAUAoBQCgFAKAUAoBQCgFAKAUAoBQCgFAKAUAoBQCgFAKAUAoBQCgFAKAqPaL2j8PtGKPN3kv/dxAyNnyOnZT8SKw2lubRhKbtFXfccuk9uF4WZkhgC6sLEUkZseRkDgavgtaObT7utyzHDRlTvd572Ucrfz69xeeCe2Xh0saGZngc7MGRmRW8taggjrnbbyqS/Iq5XbNbTqX3h3EIp0EkMiSIeTIwZfqKGCTQCgFAKAUAoBQCgFAKAUAoBQCgFAKAUAoBQCgFAKAUAoBQCgFAeXcAEk4AGSTyAoDg3bvt/LxB3gtHaKzXKvIuzz/AAPMJ6devlVeviFTVludrhHB542WaWkFz69y+5RIIFcmOMaIlOHI5ufLPl51UlJwSnPWT27j0VGhTxM5YbDrLRi7Sa3m+l+nXW5n4hGqmDAwBIAAPUH+6tKTclO/Qs8Rp06MsNlVkppK3ej1fcO1HXH4ZPyb0YVinXssstUSY7hSqSdah7tT5S7mu/qfeBcRntW+1WLGOQHEkXNHxzVl6/37YNWo13CWSeq5M8/iOE08XQeIwyyzWkocrre3R92zR+kux3aKO/tI7mMY1jDL1Rxsyn4H6gg1dPLG6oBQCgFAKAUAoBQCgFAct4BbT3M1xeTXM6sZpI4VjcrHHHG7RjwbqxJU51AjblXmuK8XrUK/ZUrab89yzSoqUbssHDu1/cSGDiLxxczFcEiOGVfJiThJh1XODzHlXV4fxCni6d1pJbr+ciKpTcGWGHj1q6hluYGU8iJUIPzBroEZiHaeyMgiF3bd4TgJ30evPlp1ZzQGj7Zdvo7SRLaCM3N5J7sSHZQeTSN90Y3+AzsN6jq1YUoOc3ZIyk27In9je0T3QmjnRY7m3fRIqElCCNSOmd9DKevUGtcPXhXpqpDZiUXF2ZY6mMCgFAKAUAoBQCgFAKApHtY7WxWVlIhYd/OjJEnM+IaS5H4VznfrgUB+f4eIIsWiEMxAwMKcZ8/ma5kqMnPNNpeZ7ujxShTwvYYSMpNK2kXa/XzZ5sJpkjVFgOR1JAB9d+tZqxpSm5SmR4CvjqGGjRpYbVc20r9+tvqZLlLh9B0INLBve6jpWIOjC9m9VYlxVLieKUM1OKyyUvi6cjI13cD/ADII9GFaqnQf93yJ5YzisHrh013SX5v8iNa3jRvIzxOqtvgDIDdT86knTjOMVGSbRQwuOq4WvVqV6MoxlZ2Suk+b5b7nQ/Yb2njS8mtNWEuMSRg7ASqPEPiy7/1auUVJQSluea4nOhUxMp0Pheu1rdfnr5nd6lKAoBQCgFAKAUAoBQGv7QcVS1tprh/diQsfXA2HxJwPnQFa4FamK3iQ+8EGr94jLfViTXzXF1e1rzn1bOlBWikSbq1SRdEiK6nmrqGU/IgiooTlB5otp9VoZaT3NdL2Xsm52dt/uYx/BanWOxK2qS9X+TXs49CJc9huHuMG0hG2PCug/Vcb+tSx4pi47VH56/Ux2UOhM4J2dt7XPcxgMdi5JaQjoC7ZOByx6Co8Tja+Jf8AVlfu5ehmMIx2I3Z+6A49LGv3rFWk/eWUBP8AgkPP0r1Xs/m/Su+2Z2+X3KuItnOi13SAUAoBQCgFAKAUAoBQHJv/AOgbZVhtLogExzGM+ZV1JOByO8YNR1YOcWkW8BiI4fERqyV0nqjky8eiOAocnoAu9c/9HU7j2r9psElopen7m2tOHX02DFZSAH70pEY6/i+FZWFivil6FWp7Tt/9Kl6u389TaRdjeItzW2Tb70jH5eFTv+VZ7Cn1ZXftHir6Qj8xL2M4ivIWz+iyOP8AmUU7Cn1Zle0eKW8I/Mr3F5p7RlW6gKas6SGDBsc8Y+NP0il8MiaHtTldqtK3g/59Sb2G7u74rZKi50yd6xOxAjBccue4FT4ajOm3mZzOOcSwuMjDsY6821Z+HefpyrZ50UAoBQCgFAKAUAoCke2BFfh4jY47y4gQDqcyLkDzOAT8qirTyU5S6JsytWbGvmR0xQCgFAKA1PZm008Yun2PeWsJHmMM6kf8INe29n6mbC5ejf5KVdWkXyu4QCgFAKAUAoBQCgFAVH2h9rmsY4khjEtzcPohQ7LkYyzfsjUPqOW9YbtqZSu7I512+7P8QvbcNPdxSGEGQRLF3a5x4sPqJJAGBkD5VEqyb2JnQaV7lZ9knCiGlvnjdkiUrGFGpmc7NpHMkKcf1jz3pVf9pmjH+4u8HbORnC/0degE41FAPmQdh9ai7PvRL2j6MttRkpVr/tNdJIyx8NndQcatSjPqMZ2PxqRQXUic5X0iO13BW4hYEGIxzgd5GjFSyuPukjbxDb5jPKkHlkZnBzhtqUfsP2FuWiivYbr7PNlig0ZxhiniOeuCCMHbnU0qtnYrxo5le51z2XdsJb1Z4LpQt3bPpk0jCsCSAdtgchhj0B67SJ3VyJqzsXqsmBQCgFAKAUAoBQHOO2Uf2njFpA4zFbwG6I20s5cxpkfslc1x+N4h0cK1HeTt+SWjG8iff8ftYdpbiFD5M6g/TOa8dTwlep8EG/IuucVuyZaXSSoskbB0YZVhuCPSoZwlTk4yVmuRlNPVGatDIoBQGm7IXne8Wvse7BDDF094l5D9NWPlXueBUezwik/7m39vsUa7vMv9dkhFAKAUAoBQCgFAKA5t7YYHjexv1QyR2kj96oBJCSBQX25BdH1IrWSurG0JZZJlL4kq8R4gEs7pxC0IN0ULaWUNgKM7BiGx9fgYoKy1RaUe0naL8ToVhYxwRrFEoREGFUdP7T6nnRxuXlTSVka3tbZyS2zCLJdGWQKDjvAjBim34gCMeeKjVkyvWjpoaxfaLYfflaJx7ySRyB1PkQFI/OnZSIu1iOCXZub9riKORbcQd2XdTGJn1hlIU7sFXUMnlkitrWVmb0vendbFq75dWnUurGdORqx5454rbKXLLYoPGdHDuJR3DtKLaYP4EyypcHGToB+8CTsOZNGs0bIo1YqnO/Iuvsy4PKJr2+ljeL7U6iON9nEaAgMy81LZ5GpYKysU5yzSbL/WxqKAUAoBQCgFAKA0HaXsfa3pDTKwdVKB43aN9B3KkqRqX0OeZrWUYy+JXByjtL2ft1uP6N4TbKrjH2q7YGRolOPCrsTpYqckLg8gOuK2MxtPC08834LmzeEHJ2R0jh9msMUcSbLGqovwUYH8K+eVajqTc5bt3OglZWJFRmRQGu7QcYjtLeSeU+FBnHVjyCj1J2qxhsPPEVVThuzWclFXZ89lHDZlgmurhAkt5L32gZ8KYAQEHrjJ8996+iYeiqFKNOOyVjnSd3cvFTGBQCgFAKAUAoBQCgPLoCCCAQdiDuCKA4vJHDwzjc8RVIYbtEaHSNMasPDowBgZbV5dPOtZItYSooys+ZN7T8AupriO4gnQdyAY4ZAxjaTLZLaSOmkD4dKjU0WqsZSlmi9uRjj7V3EeBd8PuFOcFoAJo/jscgdeprSUU9mROrL+5Bu3VpndJ8+tu+f4Vr2cjXtImew7US3DKILGcKeck+IUHrjxFhy2G5rKio7s3hUb2Rg/6DK92t5NcStOpB/R4jTbkoGCwTpgsSRzNSqehIqKlLO3qOOo1/ewWMCau5lSe4l6QKu4GfxMM7Z/njMVzIcXUT91HYakKIoBQCgFAKAUAoBQFL4/24YPJBYW73U8Z0Odkgifyd2IyR+FfXcVVxGNoYf/AKsrG0YSlsQOx/B3toCJnDzyu0szD3TI5ycegGBXh+JYxYqu5rbZF6lDJGxva55IKAUBTrnhv9J8VS3YBrSyAkmU+7JMwOhD5gDcg9NQ617L2fwmSk6z3lt4L8sp153djq9egK4oBQCgFAKAUAoBQCgFAaPtb2UtuIRd1cpnG6MDh0PLKn+R2PlQFCm4DxLhiFxJ/SFqg3QjTcxoOZXnrwOhPTYDeo5U09iaFaUdGbbg3GIbqMSwOHU/VT5MOYNVZJp2ZaUlJXRh47wb7To/T3EOgn9TKY9QONm8+VZjKxiUc3M2MsoRSzMAqjJZjgADmSa1Nr2K3w65uuKuUs9VvaKcPdsvjkwd1hB5bff6enI2YUubK9Su9onQBHZ8LtXfwwwp4nc5LM3mx3Z3J+JJNTFY1fZ32lWF5N3EUjK59wSKYxIP2M8/hsfSsJpguFZAoBQCgFAKAUBA4/xVLW3luJDhYkLH1wNh8ScD50BRuwVmyWaO4/S3Ba4l2xl5Tq5ei6Rj0rwHF8R22Kk+S91eX73L9GNolirmEooCNxC+jgjaWVgkaDLMeQ3x/EgfOpKVKdWahBXbMNpK7K3L7QbUKzd3ckBSwP2eQK3UAEjbPmcCusuA4x2ul6kP6iBa/Z1wdrezDSDE9wzXE3nrkOrBz+FcL8q9pSpqnBQWySXoU27u5aKkMCgFAKAUAoBQCgFAKA+E0BUe0vtIsLPZ5hLJy7qHEj/PBwvzIoZSbdkUfjXtvcKPs9kVzsHuGwoJ81Xcjn1FaKpFuyZalga8Iqc4uKbtd6Ip/DLuOBImjSaC4Ge8kh7t4ZMknxxErlRqwAMEAbchVX9RCT1fqdWfAsbTimoX8Gn8tC7cO7R3UkYZLWO5GcF4ZlQZ295JgGRt/dOcVnLHqc554u0o6+n1ND2rvZZVUcQUQRg6ktInEs07jlrZfCsQP+M4rdWjqvU1VOpVkoJXfRas1XCPaZxDh9rFb4t2VNlDKxk0A5ILBgoHQHBO9SU6qm/d26m+L4dUwkE6zSk/7d3bq+S+ZeI+H3PF0im4kRHBqEkdpGMbfdMrHc7dBjmeXIee4lxzJJ0qG+zl+PyQU6F9ZG/4x2ZtrlFSWJfAMIy+B48ctDDdcYG3LYbV57D46vQlmhLffmn4liUIyVmfOzvFbi1vPs13M00E/wD2aZwoZZAPFE5UAZIGVOBnBHPavZcM4lHFwtLSa3X3RTq08j7i/V1SIUAoBQCgFAcr7c3LcVuhw6EkWsDBruQcmcbrEp5ZHM+R/dwebxLiEcJSuviey+/giSnTzstiIAAByAwPgK8A227s6B6rAFAaPtrwprmylijxrOlkB5FkZXAPodOPnV7h2Ijh8TCpLbn5qxHVjmjYyy+1C2ESaIriWdlH+TpE2tW5FWJGlcHOdzyr38sRSjHM5K3W6KGV9DH2Q7ZXs16Le9to4O9jaWJVYl1CkDD7kZOSdscuVR4fF0sRfsndLS5mUXHc6DVk1FAKAUAoBQCgFAKA5z2/9p62jm2tEE90Pe3/AEUOx98jmwOPDtz5jlWs5xgryLGGwtXE1FTpK7/m/Q5TxS+u7ze9uXlB/wA2p0RD+quAceZrn1MY38Gh7DBezFKCzYl5n0Wi9d38jHDCqjCqFHoMVUlOUt2eko4elRWWnFJdyPssQYFWGQeYrEZOLujatRhWg6dRXT5EKOGSLZMSJ0UnDKPIHqPjU7lCprLR/I5dOhi8GstH+pDkm7SXcns/OxJ4X2mltJWeOJsyr3ZRsBC/3GyD08XxBx61YoxSi05Jpann+M9pWqwmqUoyfu62s3y1v4+RCAupGZ5XXvH96Q+Jz5AD3QB0A2rSpVpN833bIu8P4bxCjBxWWDe8vil+ESOCdn1nvbeDJZmfvJXO5EaAk/AE7fSoa+LdLDzqbJKyXezn8ZwdHDuFO7lUk80pPey08k/t3H6CrwpzBQETinD47iJopRlGG/QgjcEEcmBAIPmKmoVp0aiqQdmjEoqSszVcE7ZT2jG34mjlFOI71V1Ruv3e9CD9G2OZ5bHPmfeYPiVDExTUkpc1z/coTpyizfx+0Dh7ZxcqQOZ0vgepOnAGx39KuupBaNo0syw2l0kqB43V0YZVlIZSPQjY1uYInEePWsH664hj9HkVSfgCcnmOVAaV+3EbnFtBcXB/EIzFF/vJdIP9XNU6/EMNRXvzXgtX8jeNOT2RDubi/uBh5I7RCMMsP6WUj0lcALt5JnyNcTEe0UVpRj5v8fuTRw/VmTg/CorWJYYECIvQbknqSTuSfM15qviKlebnUd2WYxUVZE2oTYUAoBQDNAVGC7jteLS3l8GjiMKQW8unVFuSX1sv6s6uWrnk717TgNWiqHZxl7122v53FKupZrs6jBMrqGRgykZDKcgjzBHOu8QHugFAKAUAoBQCgOW+1r2im2/yKzINy4w7g/qQeQ/8QjlnkMHyrEpKKuyWjRnWmoQ3ehxqyfunwTqDt4mP6xXPRz1B8/WufVXaq/NejXcex4dP/h1RU3bLJpN296Mnspdz5PbmSuHzHvJY2+6dS/utvj4Coa0VkjNczpcNrzjia2Fm/hd4+D1t5aWNhVc7QoDDd3GgA4zkgcwBv5k1vCGZlXF4n9PFPLe7S3S36t+hrOL3TAxakxiQHZgSfl86tYeCeaz5HB4ziqsex7Sna009027X5EuXiJTBeNlX8WQceWQM86hjRUtIyuzo1uKSoJSr0nGPW6dul0upffZJwSQd5fTDBmULEp5iLOc/Bjj6Z61xeN4mHu4eH9ur8f2PF18RPFVpV589l0XI6RXnzQi3N8qSRIwbMpYKQCVyqlsE9MqCRnng1LCk5RlJcv8ABhuzsSqiMnysgwy3CIVVmUFzhVPNiASQB1wAT8Aa2UZSTaW2/cYukab/AKHWuosqyRqx1NHHLJHCW8zGjBc9PL0row4xjIQyKfm9X6kbowbvYkcL4NZwuwhgiR1A1MEGrB3GWO55Z51XrYnE1IqVSbad+fTuNoxitkfH7V2QkEZuodZIXTrBOTsBttmsLAYlxz9m7eA7SN7XNzVQ3FAKAUAoBQCgPE0SupVlDKwwVIyCPIg8xW0ZOLvF2YauVK018GmDxktwyRgJYySTasxx3iZ/zeT4h09a9jwni3b/ANKr8XJ9f3+pSq0suq2OqqwIyNwa75AfaAUAoBQCgKb7T+2i8NtcqQbiXKwqfPq5H4Vz9cChlK7PzvNMoXvHkDytIJJGJ8TnO+M8+dUW51Ju60s0j1cY4TCYaDjNOSnGUur8L7pGPijq0jFSD+hJJHmDkfnj8qxQUowSf+o34rOlVxM5U2muxvddb3X2+RMjOLlSfvxfmP7qikr0WujOhRk48UjJ/wD2U16r/BtaqHoxQEe7njHhkZRkcmI3FSQhP4oopYvEYRJ0sRKOq2bNJxL7OAmkqfGNXiLHTg+ZJx6Vdo9s736eGp5fia4bBU3Safvq+rk8tn1bdu4mcWsVMYVAdTOqoNTEZY4GBkj8qioVZKbctkm3oi5x3C4elgvcvq1b3pNeSu1t3acj9FwppUDyAH0rwUndtnmkYOJ36QRPK+rSgydKlm8tgNzzrelSlVmoR3fXQw3ZXZVbfjfEL1ddpDHbQk4EtxkyMB1WIDAHxJ5GulLDYTCyy15OcukdvNkWacvhVjPwHs7J3gnuL+S7ZGICriOFXBwcohwSCBscYI5VpicZDJ2dKkoJ895W8X1Mxg73buS+0fErhZoLa3VVM+omZ/EIwmCcJyZ8HIycbcjvUWFo0XTnVqu+W3urnfv5LqZm5XSRN4XwKOFzKS8szDDSyHU5HkOiLnfSoAqGtip1I5NFFclt+772bRglqbQ1XNjn3DezL3nf3F9JLFFM5b7MCYwqJ4FMh5nwrnGw613KuNjhslLDpOUVbNvq9Xbz5+RXUHK7l6E7sLJwvV3dmsImCB20hmYA/wCkbJONWCAxxUXEY462au3lvZXt9F+Dank5bl0rjkxD4pe90iscbyRpvt78ip/6s/Kp6FLtJNd0n6Js1k7Il1CbEPhHEFnj7xDlSzqCOR0OyZ+enNS16LozyPeyfqk/uaxlmVybUJsavivaC3t2CSSDvCMrGoLyt8I0BY8j06GrNHCVqyzQWnV6L1ehrKaW5i4Ve3E0rM0RhtwMIJBiaRtvERn9Gg3AB3PPatq1OjTgkpZp87bLu738kYi5N9xuaqG5hvLVZY3jcZR1KsD1BGD+RrenUdOSnHdO5hq6sY/ZTfNJw9Eckvbu9u2ef6NtK59dGnnX0ynPPBSXNJnNas7FwrcwKAUAoDHczqiM7kKqgsxPIADJJ+VAfl/tBx/+k72S4aTAU6YIyB4Ywdjg53PM46mquJnKKsloeh4DhKNWeeVS009FZPz138te8g3yylSHeEJyyQc/QkjNVabgneKlc9Bjo4uVNwrVKSg9LtO/o21ch2lgHARAe6zl5CMGTHID0qadXL70vi5LocvCcOjXSo0E+yveU3o5W5Lu/wA+My/OLiDp7w/KoKWtGfkdTHtQ4lhn/wBy+RNa+jHORdv2hUKpT6M6suI4SKbdSOnejccG7M3V2Aw/yeA7iRxmRx+wnQEdWqzChGOstX0PNY7j9Sr7mG91f6nu/Bcvr4FztOy0NnCTb26zzAe9KV7x/PxspA26AAbD41NmvpsjzrW8nq+r3IN3esYm7/g/gxl8tblcDfzHlmspa6SNG9NY/Q0fs97L/abhbwxNDaIdcELtry/4hke4DuPXGNq43GOIRpwdCn8T0bXJflm0JVKiSk3lWyb08jr1eRJhQGh7VcYgtVilnnaII+Qq7mXYgqV5sviB9CAau4PD1a7lCnC91u+Xffl9zSclHVs+diYYVtVNvFJHE5Lr3hGt9RzrOCcZ6A42xsKzxCVR1n2sk2tNNlbl5GKdsuhh7bcQS2+yXEhIVLgA6RlirxyIQANyMkMQOemt+H0pVu0pR3cfo0/2FR5bM1bdpOIXM3c2toIFAV2kusg6GJGQin0O2T6451YWDwlGnnrVMz1VodV3v+eJpnnJ2ivUu6A4GTk9TjGT8K47JznftD4xad+sdzMzQiGTMMUhGqbI0iQIdWNOcZ2513+F4fEdm5Uo+9mXvNcudr6FerKN7Nnnsr2iMMMUNvwq6xpHi0qus4GWLHY5O+SaYzCKrUlUq4iO+29u4xCdlZRLzwm4mdS00IhPRe8EjY/awNIPwJ61xq0KUXanLN32t+/0J4tvdFd7W3jssKtEU/6wgSPfJdVYMX5bA4bGDyA9RV/BU4xcmpX/AKUm+66tb6EdRvTxJHGu0rGznms4zJJFqSSNsxyREA6iVxkldjgEZGcE1Hh8FFYiFOu7J2aa1T6a9/8AlGZVLxbiVr2fzXFiwtriWA2vcifvC2nu2lPgUs2N2wxxj1z0ro8TjRxS7WlGWfNlt1y7vS+2hHSbi7PY6TbXCSKHRldTuGUhlPwI2NeenCUHlkrPvLCdzRwd0OI3MjKodLeH9IxGyFpsgE+6PCM+eB5VdlneEhFbOUtO+0bGmmds08XtQsc4aRixkZVCIT4QxVSTywRg/OrcuCYndLSyer521NFXjzLxXGJxQGt9mq6JeJx7YF2XGBj9YiP/AI+dfQuGTz4Sm+63poc6orTZeavmgoBQCgOZe3HjpS3jso2xJdHx45iFd2PzOB6+KtKk1CLkyzg8NLE140o83/n5HKjappClQQBgAjO1cbtJXvc+ofo6DpqnKCaSsrq5iayhXxFEAG+SBtWyq1ZaJsry4fgKSzypxSWt2kRJOJs50wJq/bOyj+2pVQjHWq7d3MoVOL1a7dPAU83+56RX5/mjINlYGWSTv2YsmBsdt8/QbdKnqVVThHs1ucnA8OnjsTVWNk3KDS0emt/Racrblu9nPAopL+RjGpSCMYBGR3jEYO/MhQ3PPSswnJ07t6socUoUaWMdOlGyikvPfmderUqCgKN2T4dHxCSeW7la5ME7xpEcLCqg+BtC7NkZ3Pl1rj8Zxteg1Tp6Jq9+ff4EMIqbblqdGUY2HKvKlg+1gEe/vo4UMkrrGi82Y4A6D89qkp0p1ZKEFdvkjDaWrOcdrONfaEmmsrISaIm13k8YCLGoJIiEg8R5kY2z0Oa7+Cw3YyjTxFW12rQi9bvrbb+alecs13FeZZex/BJUhgknupZSI00IMRRINIwCqe+QOrE58q5+OxNOVScadNLV3e7evft5ElOLsm2ZO0eiS8sIG3w7z4xn9WhC9dvE+f6ta4XNDD1qi6KPq9fkjM7OSRNtc/b5/IW8GPiXuM/8oqGdv0sP+6X0gZXxvwPXHuBfasK088cePEkTBA/7zadXLbGcUw2K7DVQi31avb52+QlDNzNJxLspZ2djdGGFFPcSZdvG/un7zZI+WKt0cdicRiaanJv3lpst+iNHTjGLsi08Og7uKNMY0oq4PMYAH8q5tWWabl1bZLFWSJNRmSsdspMS8PXo14md/JXPz3ro4Fe5WfSD+qIqm68Sme0c8RdLjRAttbZGtldTJcnKovu7nIKgJjpgk8q6/Cv0cZQzScp8tHaPN76adSKrn10siX2I7L2jO0V7AxvolXUszl0ZMaVaMe6yAALuDpxiouIY7EKKnQn/AE3e2VWafNPmnz5XM04RbtLc6XFEqKFUBVHIAAAD4DYV56UnJ3buyzsV1uE8Pvp3mMa3Dx4jLks0WRvpAzoYjO+xxq+NX+3xeFpqmm4p620v49Vciywm7mG0vILCKdlhYRC5ZSIIs6BpUksF+4Dnf4bDlW9SnUxc4Jy1yJ+899X15swmoJ6cze8H4xDdRiSCRZE8xzB8iDuD6GqVfD1KE8lRWZJGSkron1AbGi9ng/6y4t+9b/8Almvf8H/+FDz+rOfW+NnQ66ZGKAUAoD849ruK/bOJ3MwOY4yIYvIBPeI+L5PzqhjZ7RPYey2F1nXa/wBq+/2NZcShVLEgY8zgZ+NUYRcnZHrMRXjRpucmlbq7I1FvCZm1TEkDkiqwT5kjerkpKkrU9+rtc8xQo1MfU7TFtuK2jFSy+rSv9X8jbwMuMJjA2wNsemOlU5qV/ePTYeVJwtStZaWWlu63Ih8LbLTH/SEfQYqaurKK7jm8JlnqYif/AOjXpoXn2T4P2w/e74A+eAu386sr4I+B5LiEnLG1m/8AUb7tJ2xt7N1jcSSSMM6IlDMo6FssAAelZUbq+xVSlKWWEW30SuULtJ2nku5MFmt7YAaYy4R5D1Mmk8v2c4rSU7L+nq+p18FwyPaZsa1CPKLaTfjrsabhPGWsLoS2xQqU/SR6sI6g+fLV5HoQfMioK2GWLoZKt730fNft1IuK4ahHEp4VxSyXauraO2nK76dx3Ls5x6G9gWeEnSdiCMMrDmrDz3H1FeNxWFqYao6dTf6nNhNSV0bSqxsaztBxe3tojJcuqp0DbliNwFXmx67VZw2HrV55aSu/5uzWUopakC34o0tjNPPH3UTRuyIdnEIQ4L74DNucDkCOdTSoRp4iNKm7u6u+V78u5fM1UrxbZik7NSM9pKl3NEYUjV41JMUgUb5XON9xnB2x5VusbCMakJU08zbTe6v3mMj0dzD2ckFzf3d0N1ixaRnphTrkI+LkfIVtik6OGp0eb99+ei+Qh703LyN7CMXUu/OKLb4NN/7hVOT/AKMfGX0ib/3GwqubFZ9pEpHD5lX3pNEQ/wBY6qfyJro8Kiniot7K79E2R1X7pZm5muciQUBoe0NtruLAgZ0zsx9B3Mm/1xV7Cyy0q3fFf+yI5rVGr7ScQ7+/tbBBkBhcTnmAiZKKfi4U/wCzVjCUuywtTEy6ZY+L3fpf5ms3eSibPtZwdpUWaDa6gy8LeZ6xnzVxsR65qvgsRGnJ06nwS0kvv4o2qRurrdEK/sjxazhKzy26NvIibEnkyNnfwsGH8RU1Op/w+vJOKk1s38mvFGGu0itbG/4PwyK2hSGFdMaDAHM+ZJPUknJPrVGvWnWqOpUerN4xUVZGDgCjTMwOdU8pz5+Mrt6eHHyqTFPWK6Rj9LmIbPxM1pwiGKR5Y41R5Bhyo06sbgkDYn1xnc1HPEVJwUJSultfkZUUndE2ojY0ns2TN9xaQe6Zo09comD8t6+gcJjbB0/D66nPq/GzoVdEjFAKA03bLi/2SxuLjrHGxX1fko/2iKA/N/CINEKDrjJ+J3/nXGxE81Rs+n8Hw/YYOnHna789f2MN0cuWxq0eFF83IyT9MfnW8FaKjtfVvuKuJk5YiVXLmye5CPWTWZv059z5ngTyMmV16wdwQgUEcx54rbLBStK1vO5GsRi6lFzpZ86eqahlut11t05956tbssA7AKfDqGcgq3ut8Qf4GsTppXitd7eK3GHxs5qOIksr93MuTjL4X4p/RocDP63PPvWrGJ3j4I34C241m9+0kSODdpprN7qOCNXeQhtTH3MDnp5H3upq1DL2cXJ9x5nH4etPH1oUo3fxeVr/AHMXBXLoZXYtJIxZ2O5JyedVsW3ny8kek9m6NOODVRfFJu78G0jFe2Uhm7xVRgRgh+nrWadWHZ5ZNrwNcbw/EvGdvRjGSas1Ll3/AOCAeEssqeIBm1NkKNIYb4x5b1P+oUqb00VjkPgtSljKazrNLNLSKyprW1uhdfZ52j+xTvDclUhuCGVx7iSDbfyDDG/TA9ccfimD/VUlOjrKPLm1+xV4lhq+HrudZJKX+nb9up2RHDAEEEHcEHII9D1FeTaadmVDRXvZC1muhdSo0kigaQzExqV5EJy6DblnfGd6u0+IV6dHsYOy7lrr3/xkbpxcrskdpdTQtEsTSCUGJihXKaxjUwYjKgEk4yeWxztphMsaim5Wy6q99bctOf8ALm072tbc2wqqbEPhHCoraPuoECJktgZO7HJ5/wCOVS169StPPUd2axioqyPB2uht70J3/ddf/krO9Dwl9V+w/uJzOBzIHx2qFJvY3Sb2NZ2k4V9qg7sNpOuNweY8Dq5+oB/KrOEr9hUztcmvVNGk45lY2pNVTYUBFuogXiYjJVzjbJGUdflzqanL3ZLqvumavdEThHCEheeXIaSeQu78ts4ROewVcL8c1JXxEqsYQ2UVZL6vzeojCzfU2tVTYj2dmsevRnDuzkZ2DNjVjyBOTjzJqSdSU7X5JL0MJWNVxrhkuvv7SQJOMa0b9VOo5K4+62Ng43Hw5WcPXhl7Ksrx5Nbx7190ayg94mw4NCUhQNjVjU2DqGtiWbfr4id6hxE1Kq2tuXgtF8jaMXFWZNqAyfGIG55dfhWbXBpPYwhaC7uCCBcXckikknUmwBGenMZ9K+l4an2dGEOiS+RzJO7bOhVMYFAKAqXtXh18IvBgnEerb9khs/IDPyoDhdqfAv7o/hXCn8TPreFadCDX+lfQjSRnUw6lg6E8iQACPoD8jUqasnytZlCpTl2soL4nJTi3s2kk18nfufczBbTODJq0puSAQSd9gdtiD6VJOEWo2uyphsRiITqxqOMPebSabevSzSkn3a3IVjC2SpJJOnpjTGpzkjp6A71NUlFLNyV/VnLwlGrKTottyllS0taEXe7XLuT1J/CVxJOOuvPyO9V67vGD7jscIh2dfE029c9/J6okzwqpaTkdJBPmOe/0qKMpNKHedCvQo05SxTVnlab6rfUwcAj0wJnrk/U/2VJineqynwCk6eAhfnd+r0+Rmvr0R4GkszclHP8A/K0p0s93eyRZx3EI4XLFRcpS2itzVz8VHfJqRgVDAjYnLAYxg1ahh/6Ts9zz+I4xH9dTlUhKLgpJrRu7WlrMmrfRS/o2VgW+664z8KgdKdP34v0OtHiOExr/AE1WLTlymrX8C+exm7cC6tScxwsrR55qH1ZHwyoPxJ8643HqcX2dZbyTT8rHja1FUMRUoraL08DpledNSttxB9MoEEn6R2Ak8OjxHQp55xgL06VfVKN4tyWiWmt9NX9zrrD080G6i91L3db6LM1tbqTjxcALoTUpHgww3wyIMj7uS4x6A8qi7Bu+Z68/Rv7FZYNtvPKzvrp3NvxtbXvMT8dYKT3BJXOQHXcA4Gn8RJyAB1U1ssNFu2b5P59LG6wEXJLtN7cn8+ltL+JLt+JB5Wj0kOh8Wei6QwPzJAx6HyqKVFxgp30ZBUwzhTVS+j28b2a8t/TqRX4fHLLM06h9BARW3UJpB1AeZbWM/s1IqsqcIqm7X38b/i3qTLEVKNKEaLte92t73atfuVtO8xWd6e7EckbJsrZDA5DEt8hhTt5ZFbTprNmi77rbyJKtFZ3OnJPdWs+SS891r1M8fGjsHhZGYKVBYNnVqP3eWAprR4Zf2yutflYilglvCaaV76NbW6+JlPGFGcjGlA7DUM4OQMDqMjGdtyPXGP075dbGn6OTtZ7uy00069NNfIkQXuVZiNOnOd87AZ9PzHSo5U7NJcyKdHLJRTvf82K1azNbnuZiSjYuA3MAD9JKvyddv3qvziqq7SG6937J+n0OxUhHELtqW6vTt4+7F+j18DfpxVdi40DJGSdh4dW/LfAP061TdB/26/yxy3hJbQ1f72/n2PdrxEOQoUhsnUpIygHVvLO2B6+hrWdFx1vp16mtXDOmrt6aWfJ+Hhr6Gv7SxnbDaVcFZce8Y1y3hPQ5JX/WVPhWuau1qul3p+/kWuHyWt1drWPS7017uf8A4kmHiCqoRUCkA4XUAoVQuTnHTUBjH5b1HKk5PM3fv73f8EM8PKUnNyve2ttbu/4b3+ehnsL5pCf0bKoA8RI3JAJAHPbOCfStKlJQW92R16EaS+JN9Ner18zTENxWd7WJiLOI6bqVTgytjPcIR038beWw57+m4NwrLbEVVryX3/HqcutVv7qOkWlskSLHGoREAVVUYCgbAAeVemKxloBQCgMF7arLG8bjKupVh5gjB/I0B+ZWsHtJpLOX9ZAcA8taHdWA8iCK5eLpZZZuTPfezePVWh2En70fmv229D1LGGGCMj/H0NVYycXdHoK1GFaOSauv55p95BuokXOuZwv4deP/ALGrEJSl8MV6fxHIxVKhSX9bESUemb8LMz3wayuLkmPh1q8nm+MIPizYGd+pz6VZWGlN3qvyOHV47QwsXTwNO3+5/wAu/N+RK7VdmLnhs1v3siyzXCMWUDCrpxgBuvM74H86kq0afZ22SKHDuJYt43OvelLSz0v+LGtaGaU6ZAEj5kKclvTPlVNSpU1eGrPSyw+Px0smJShT5pO7fdfobVRgYHKqrdz0EYqKSWyId9w9ZSpLMpXONJxz+XpU1Ks6aate5zcfwqGMnGcpSi43+HvNfccMjEsSAbENnc6thkHPnmrEK83TlJ9xxcTwnDQxlCjFaNSu766ap363JacMPeK7SM2nOkEDO/qP7KhddZHFRtc6dPhE/wBTCtVrOajeyaXPv/YkCea2mW6tiRIuzL0kTqCOu38sbgVplp16boVdns+jKXHuFOp/zNFe8t11XXxXzR2jgnaCO6tBcxZwVJK82VhzU+ufrseteSxGEnQr9lPrv3dTzFC1RpdWjYWluFjRDvpVRv5jG/xyM1BOd5OS53JalRyqSkubfzI8vCY8jTHGAW1P4QNWASOm/jwd/Kt1XnZ3b20/ngSxxdSzzSb0stdtr/K6MhgCu8rAbKAuBkhVyTjbqSdh6VrmbioLqaZ3KEaUXz16Xdj1YwkAuww7nLenRV+Q2+OT1pUkn7q2X8+ZitNO0Y7LRfd+b+VjM8SnmAdiPkeY+BrRSa2I1OUdmVfjPaiJZjb29u95cgYaOIDCDBGHcghdmI641Hzrr4HhOIxEVO+WPV/Zf4IpYp09E3/LfhehBveP3camS/4QyW+RqdXSYrzwSuNwMnfbGfWujP2fqQjelV19Po2aU8dUg/dbXgyxcOmgvFSaMpJFghcDoQAQwIGMD7mPKuBVjUw8nTldS5/t+S5TxLUHkbu7Nvw+/eSryBVhMaKFDELhRgAMwUnA9CTUUJNzzSffr3G9KpKVXPN3au9e5XRKkhVuag7EbjOx5j4Go1JrZkEZyjszEtjEFCiNAoOoLpGA3njHP1rbtZt3u7m7r1XJycnd6Xu9jKkKglgoBb3iBucbDJ67Vq5NqzNHOTSTei2I0sQeXDDKrGQQRkHWR8jtH+dSKWWGm9/p/kmjNwpXi9XLz0X7np+GQlQpijKryBVcDPPAxtWFWqJ3UnfxMLFVlJyU3d87sr3aO7kmmXhtkdE0o1SygbW8JPiY9C7bgDIO+dsg12+DcO7eXbVfhW3e/wAL9upRxFZ7X1LZwLs2bSREhCrbxrpHiOSukbFcY1GTLFs53r1Sp1O3z5vdtbL333uVLrLa2pZqsGooBQCgFAVbtp2Hg4hoZi0Uye7LHjXp6qcjDL6HkfnnWUVJWZLQr1KE1UpuzXMrEXsXgJzLeXTj8KlEHrnCnb4YrWNGmtkizV4ni6vxVJetvob3hXst4ZAc/ZllY8zMTL+TeH8qkKTbbuy3wQqihUUKo2AUAAD0A5UMHAPafxNbnjDBTlbWMR5HLvDkt9M4+KmqmMlaFup6P2Zw/aYp1H/avm9PyaWuWe/FAQxeks6hCdJwfEBk4zsDU/ZLKm3ucl8RqOrOFOlfI7PVLv2ZA/pNWuB4W8KsuAMnVkeWfLnU/YSVJq61aOS+L0anEIyyy92Mla13fyb9djZWd+shIGQRzDDBFVqlGUNWd3B8So4qUowupLdNWZJqIvn3g3GpuHSmWEa4XP6aHp+8vk2P789M18NTxsMk9JLaX2Z4zjXCZUZPEUFeL+JLl3ru+n0672a7TW99HrgfJA8SHaRP3l/mMj1ry2LwVbCyy1F58mcGFRTWhJvuOW0LaZriGNvwvIiH6MQajp4atUV4QbXcmzLnFbs117234fEupruE+iOJD9EzU9PhmLm7Km/NW+tjV1YLmaRvafC502ttdXJ80jwvPHPc/lXRp+z2IlrNpfP9vmRvER5EngvZ/iPFC0t5LPYW+rCW8XgmYAe8zkZxkkYI3xyG2e9hOEYehHVZpdX+NkQTqykXjsd2Ot+HI6wa2aRtTyyENK56ZYAbDfAx1PnXUSSVkRFgIrIOUezpSrcRjIACX8wGBgcx+WwrxvtEl+oi/wDb92XMM9GXKvPlgUBA41xeK1jMszaV5Ac2duiqObMfIVPh8NUxE1Cmrs1lJRV2aCLt7GRvZ8QU+Rtif4Gus/Z7FLZxfm/wQ/qIni17V3k8mLfhVy8XV5CISfgH26Hr5VZh7OTcLymk/C6+xq8TrojY3sPGnJ7i2s4h0M0rSMfkgAB+OasUfZyml/Vm2+7T63+xq8Q+RuvZ72UNlE7zMsl3OxeeQb5J5KCRnSv8c16GnTjTgoRVktCBu+pbK3MCgFAKAUAoBQCgFAQeO8RFtbTTtyijZz66QTigPzBwYMytLJu8zl2PmSSf4kn51ysXPNO3Q+hezeF7LCdo1rN38uX58zYVVPQCgIt1w6OQ5dcnzyR/A1LCtOCtFnPxfCsLipKdWN31u19DWrwxWncAlNAXGnY7jn+X51ZdeSpJvW99zhx4TRqcQqRg3BQjG2XR6/zzuTbPh7JIztIXJGncY2/wKhqVlKCio2OnguF1KGJlXqVXNtW1XL1J9VzsigI32FQ+tdSPy1RsUOOvunrUvbSy5Zaro9TlYjgmDryzuFn1Tt+3yLt7F+ztpP8AbI7m3jmkjdGV5F1nQ4OBvtsUO/qa6tGeeCZ4DiOE/SYmVLktvB7HXYOztomNFtAuMYxEgIxy6VKUTYpGBsAAPTagPVAKAUBzbtr2Nlhmk4nYSP3w8c1vuUnVQNQAG4cqOWDk4xg1VxeEp4mm4TXg+aNoycXdGPs922guZO5ZJLefpFOuhm2z4fPbfofSvF43hNfCrM9Y9V9y7CtGWhP7U9oY7KDvXVmywREXGp3bOAM/AnPpVfBYOeLq9nDTnc2nNQVzXdjeyl9Nf/0hxIIgjUrb24IcITsW2JAOOu5JI5YAr3WCwVPCU8kPN82UZzcndnT6uGgoCh9tLnF0qXDSi3MYKBNQRnydWopuTjG1Ucf+q7P/AJa1+/7X0JKeS/vE7sNZurTSBHjgfSI0ctkkZ1Phjlc5HxxUuEjWjSSru8uf87jWbV/d2LdVk1FAKAUAoBQCgFAKA0vbLgZvbKa2WTuzIuA2ARkEEAg9CRg43xyoD89XFtJbSfZ7lDFKu2CMK4H3kbkykeVcmvQlGTe6PonCOL0K9KNJvLNJKz526fg9VWO8KAwXt0I1ydydlUblj0AFSUqTqSsilj8fSwdJ1J+S6s20vYC9trUcQmGS2TLCAS8UWAVY/DB1L0Hzx0qtBOnljyPD8P4xKnjnXrPSWj7unkvoa9HBAIOQeRFcppp2Z9Dp1I1IqcHdPmfawbAmhhyUVdmG2nMzaLeN7h/wxKWx8SNgPWrMMLUlvocTF+0GDoaRed/7dvXb6nV/ZN2TvLWWae6VIxLGqrGH1ONLE+LHh6nka6NKkqcbI8RxHHyxtbtZJLS2h0ypSgKAUAoBQCgNV2i7PQXsRinQH8LjAkjboyNzVh51hpNWYOfP7P8AiTSQRTXMFxawzpKryaxdYQ8tl0k42ySc55iqVHh9CjWdWmrNq1lt6G7qNqzOrVeNBQCgPhFAfaAUAoBQCgFAKAUAoBQCgIPF+DwXSd3cRJKnk6g4+B5g+ooDm/GPYvGTmzu5YP2HHfJ8Bkgj45NRypQlui5Q4hiqGlOo156ej0K5dey3i0fuPbTD4lGP1AG3PnULwdN7HTp+0mNj8TT8V+LFw9n/ALL1tXW6vGE11zVR+qhP7P4mH4tsdBnep4QjBWicjE4qriajqVXd/wA2OkMoIwdwa3K5xjtr7Mpbd2n4cneROfFajAMZP3oyT7uea9Om3KCtQVTxOvwvi9XAtq2aL5d/2Nfwr2a8TnIMgitF/aPfSf7K+H6moo4OC31LuI9p8VPSmlH5v56fIuvB/ZDZR4Ny0l04/wC8YrHn0jU4x6EmrMacY/CjiV8XXxDvVm34l6sOHxQIEhjSNByVFCj6CtysSaAUAoBQCgFAKAUAoBQCgFAKAUAoBQCgFAKA0d/wWSSR2EpUMRsNWw0gfiAyGGR5ZJOeVAYh2dYgapc7kkYJXfTgYLcsrk+Z8qAzzcCZiSZm3Lk41D3x0OrbHIegA9SBO4bYd1qGosGOQD02AwMn0oCZQCgFAKAUAoBQCgFAKAUAoBQCgFAKAUAoBQCgFAKAUAoBQCgFAKAUAoBQCgFAKAUAoBQCgFAKAUAoBQCgFAKAUAoBQCgFAKAUAoBQCgFAKAUAoB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5"/>
          <p:cNvSpPr>
            <a:spLocks noGrp="1"/>
          </p:cNvSpPr>
          <p:nvPr>
            <p:ph type="ctrTitle"/>
          </p:nvPr>
        </p:nvSpPr>
        <p:spPr/>
        <p:txBody>
          <a:bodyPr/>
          <a:lstStyle/>
          <a:p>
            <a:r>
              <a:rPr lang="en-US" dirty="0" smtClean="0"/>
              <a:t>exercises:</a:t>
            </a:r>
            <a:endParaRPr lang="en-US" dirty="0"/>
          </a:p>
        </p:txBody>
      </p:sp>
      <p:sp>
        <p:nvSpPr>
          <p:cNvPr id="7" name="Subtitle 6"/>
          <p:cNvSpPr>
            <a:spLocks noGrp="1"/>
          </p:cNvSpPr>
          <p:nvPr>
            <p:ph type="subTitle" idx="1"/>
          </p:nvPr>
        </p:nvSpPr>
        <p:spPr/>
        <p:txBody>
          <a:bodyPr/>
          <a:lstStyle/>
          <a:p>
            <a:endParaRPr lang="en-US" dirty="0"/>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CONTINUOUS</a:t>
            </a:r>
            <a:br>
              <a:rPr lang="en-US" dirty="0" smtClean="0"/>
            </a:br>
            <a:endParaRPr lang="en-US" dirty="0"/>
          </a:p>
        </p:txBody>
      </p:sp>
      <p:sp>
        <p:nvSpPr>
          <p:cNvPr id="3" name="Content Placeholder 2"/>
          <p:cNvSpPr>
            <a:spLocks noGrp="1"/>
          </p:cNvSpPr>
          <p:nvPr>
            <p:ph idx="1"/>
          </p:nvPr>
        </p:nvSpPr>
        <p:spPr>
          <a:xfrm>
            <a:off x="0" y="1371600"/>
            <a:ext cx="8686800" cy="5486399"/>
          </a:xfrm>
        </p:spPr>
        <p:txBody>
          <a:bodyPr>
            <a:normAutofit fontScale="47500" lnSpcReduction="20000"/>
          </a:bodyPr>
          <a:lstStyle/>
          <a:p>
            <a:r>
              <a:rPr lang="en-US" sz="4200" dirty="0" smtClean="0"/>
              <a:t>Using the words in parentheses, complete the text below with the appropriate  present continuous tense.</a:t>
            </a:r>
          </a:p>
          <a:p>
            <a:r>
              <a:rPr lang="en-US" sz="4200" dirty="0" smtClean="0"/>
              <a:t/>
            </a:r>
            <a:br>
              <a:rPr lang="en-US" sz="4200" dirty="0" smtClean="0"/>
            </a:br>
            <a:r>
              <a:rPr lang="en-US" sz="4200" dirty="0" smtClean="0"/>
              <a:t/>
            </a:r>
            <a:br>
              <a:rPr lang="en-US" sz="4200" dirty="0" smtClean="0"/>
            </a:br>
            <a:r>
              <a:rPr lang="en-US" sz="4200" dirty="0" smtClean="0"/>
              <a:t>1. </a:t>
            </a:r>
            <a:r>
              <a:rPr lang="en-US" sz="4200" dirty="0" err="1" smtClean="0"/>
              <a:t>Shhhhh</a:t>
            </a:r>
            <a:r>
              <a:rPr lang="en-US" sz="4200" dirty="0" smtClean="0"/>
              <a:t> ! Be quiet! John (sleep) _________. </a:t>
            </a:r>
            <a:br>
              <a:rPr lang="en-US" sz="4200" dirty="0" smtClean="0"/>
            </a:br>
            <a:r>
              <a:rPr lang="en-US" sz="4200" dirty="0" smtClean="0"/>
              <a:t/>
            </a:r>
            <a:br>
              <a:rPr lang="en-US" sz="4200" dirty="0" smtClean="0"/>
            </a:br>
            <a:r>
              <a:rPr lang="en-US" sz="4200" dirty="0" smtClean="0"/>
              <a:t>2. Don't forget to take your umbrella. It (rain) _____________. </a:t>
            </a:r>
            <a:br>
              <a:rPr lang="en-US" sz="4200" dirty="0" smtClean="0"/>
            </a:br>
            <a:r>
              <a:rPr lang="en-US" sz="4200" dirty="0" smtClean="0"/>
              <a:t/>
            </a:r>
            <a:br>
              <a:rPr lang="en-US" sz="4200" dirty="0" smtClean="0"/>
            </a:br>
            <a:r>
              <a:rPr lang="en-US" sz="4200" dirty="0" smtClean="0"/>
              <a:t>3. I hate living in Seattle because it (rain, always) ___________. </a:t>
            </a:r>
            <a:br>
              <a:rPr lang="en-US" sz="4200" dirty="0" smtClean="0"/>
            </a:br>
            <a:r>
              <a:rPr lang="en-US" sz="4200" dirty="0" smtClean="0"/>
              <a:t/>
            </a:r>
            <a:br>
              <a:rPr lang="en-US" sz="4200" dirty="0" smtClean="0"/>
            </a:br>
            <a:r>
              <a:rPr lang="en-US" sz="4200" dirty="0" smtClean="0"/>
              <a:t>4. I'm sorry I can't hear what you  (say)__________  because everybody (talk)__________  so loudly. </a:t>
            </a:r>
            <a:br>
              <a:rPr lang="en-US" sz="4200" dirty="0" smtClean="0"/>
            </a:br>
            <a:r>
              <a:rPr lang="en-US" sz="4200" dirty="0" smtClean="0"/>
              <a:t/>
            </a:r>
            <a:br>
              <a:rPr lang="en-US" sz="4200" dirty="0" smtClean="0"/>
            </a:br>
            <a:r>
              <a:rPr lang="en-US" sz="4200" dirty="0" smtClean="0"/>
              <a:t>5. Justin _____________(write, currently)  a book about his adventures in Tibet. I hope he can find a good publisher when he is finished. </a:t>
            </a:r>
            <a:br>
              <a:rPr lang="en-US" sz="4200" dirty="0" smtClean="0"/>
            </a:br>
            <a:r>
              <a:rPr lang="en-US" sz="4200" dirty="0" smtClean="0"/>
              <a:t/>
            </a:r>
            <a:br>
              <a:rPr lang="en-US" sz="4200" dirty="0" smtClean="0"/>
            </a:br>
            <a:r>
              <a:rPr lang="en-US" sz="4200" dirty="0" smtClean="0"/>
              <a:t>6. Jim: Do you want to come over for dinner tonight?</a:t>
            </a:r>
            <a:br>
              <a:rPr lang="en-US" sz="4200" dirty="0" smtClean="0"/>
            </a:br>
            <a:r>
              <a:rPr lang="en-US" sz="4200" dirty="0" smtClean="0"/>
              <a:t>Denise: Oh, I'm sorry, I can't. I (go) __________ to a movie tonight with some friends. </a:t>
            </a:r>
            <a:br>
              <a:rPr lang="en-US" sz="4200" dirty="0" smtClean="0"/>
            </a:br>
            <a:r>
              <a:rPr lang="en-US" sz="4200" dirty="0" smtClean="0"/>
              <a:t/>
            </a:r>
            <a:br>
              <a:rPr lang="en-US" sz="4200" dirty="0" smtClean="0"/>
            </a:br>
            <a:endParaRPr lang="en-US" sz="4200"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CONTINUOUS</a:t>
            </a:r>
            <a:br>
              <a:rPr lang="en-US" dirty="0" smtClean="0"/>
            </a:br>
            <a:endParaRPr lang="en-US" dirty="0"/>
          </a:p>
        </p:txBody>
      </p:sp>
      <p:sp>
        <p:nvSpPr>
          <p:cNvPr id="3" name="Content Placeholder 2"/>
          <p:cNvSpPr>
            <a:spLocks noGrp="1"/>
          </p:cNvSpPr>
          <p:nvPr>
            <p:ph idx="1"/>
          </p:nvPr>
        </p:nvSpPr>
        <p:spPr>
          <a:xfrm>
            <a:off x="0" y="1371600"/>
            <a:ext cx="8686800" cy="5486399"/>
          </a:xfrm>
        </p:spPr>
        <p:txBody>
          <a:bodyPr>
            <a:normAutofit fontScale="47500" lnSpcReduction="20000"/>
          </a:bodyPr>
          <a:lstStyle/>
          <a:p>
            <a:r>
              <a:rPr lang="en-US" sz="4200" dirty="0" smtClean="0"/>
              <a:t>Using the words in parentheses, complete the text below with the appropriate  present continuous tense.</a:t>
            </a:r>
          </a:p>
          <a:p>
            <a:r>
              <a:rPr lang="en-US" sz="4200" dirty="0" smtClean="0"/>
              <a:t/>
            </a:r>
            <a:br>
              <a:rPr lang="en-US" sz="4200" dirty="0" smtClean="0"/>
            </a:br>
            <a:r>
              <a:rPr lang="en-US" sz="4200" dirty="0" smtClean="0"/>
              <a:t/>
            </a:r>
            <a:br>
              <a:rPr lang="en-US" sz="4200" dirty="0" smtClean="0"/>
            </a:br>
            <a:r>
              <a:rPr lang="en-US" sz="4200" dirty="0" smtClean="0"/>
              <a:t>1. </a:t>
            </a:r>
            <a:r>
              <a:rPr lang="en-US" sz="4200" dirty="0" err="1" smtClean="0"/>
              <a:t>Shhhhh</a:t>
            </a:r>
            <a:r>
              <a:rPr lang="en-US" sz="4200" dirty="0" smtClean="0"/>
              <a:t> ! Be quiet! John (sleep) _</a:t>
            </a:r>
            <a:r>
              <a:rPr lang="en-US" sz="4200" u="sng" dirty="0" smtClean="0"/>
              <a:t>is sleeping</a:t>
            </a:r>
            <a:r>
              <a:rPr lang="en-US" sz="4200" dirty="0" smtClean="0"/>
              <a:t>__. </a:t>
            </a:r>
            <a:br>
              <a:rPr lang="en-US" sz="4200" dirty="0" smtClean="0"/>
            </a:br>
            <a:r>
              <a:rPr lang="en-US" sz="4200" dirty="0" smtClean="0"/>
              <a:t/>
            </a:r>
            <a:br>
              <a:rPr lang="en-US" sz="4200" dirty="0" smtClean="0"/>
            </a:br>
            <a:r>
              <a:rPr lang="en-US" sz="4200" dirty="0" smtClean="0"/>
              <a:t>2. Don't forget to take your umbrella. It (rain) _____________. </a:t>
            </a:r>
            <a:br>
              <a:rPr lang="en-US" sz="4200" dirty="0" smtClean="0"/>
            </a:br>
            <a:r>
              <a:rPr lang="en-US" sz="4200" dirty="0" smtClean="0"/>
              <a:t/>
            </a:r>
            <a:br>
              <a:rPr lang="en-US" sz="4200" dirty="0" smtClean="0"/>
            </a:br>
            <a:r>
              <a:rPr lang="en-US" sz="4200" dirty="0" smtClean="0"/>
              <a:t>3. I hate living in Seattle because it (rain, always) ___________. </a:t>
            </a:r>
            <a:br>
              <a:rPr lang="en-US" sz="4200" dirty="0" smtClean="0"/>
            </a:br>
            <a:r>
              <a:rPr lang="en-US" sz="4200" dirty="0" smtClean="0"/>
              <a:t/>
            </a:r>
            <a:br>
              <a:rPr lang="en-US" sz="4200" dirty="0" smtClean="0"/>
            </a:br>
            <a:r>
              <a:rPr lang="en-US" sz="4200" dirty="0" smtClean="0"/>
              <a:t>4. I'm sorry I can't hear what you  (say)__________  because everybody (talk)__________  so loudly. </a:t>
            </a:r>
            <a:br>
              <a:rPr lang="en-US" sz="4200" dirty="0" smtClean="0"/>
            </a:br>
            <a:r>
              <a:rPr lang="en-US" sz="4200" dirty="0" smtClean="0"/>
              <a:t/>
            </a:r>
            <a:br>
              <a:rPr lang="en-US" sz="4200" dirty="0" smtClean="0"/>
            </a:br>
            <a:r>
              <a:rPr lang="en-US" sz="4200" dirty="0" smtClean="0"/>
              <a:t>5. Justin _____________(write, currently)  a book about his adventures in Tibet. I hope he can find a good publisher when he is finished. </a:t>
            </a:r>
            <a:br>
              <a:rPr lang="en-US" sz="4200" dirty="0" smtClean="0"/>
            </a:br>
            <a:r>
              <a:rPr lang="en-US" sz="4200" dirty="0" smtClean="0"/>
              <a:t/>
            </a:r>
            <a:br>
              <a:rPr lang="en-US" sz="4200" dirty="0" smtClean="0"/>
            </a:br>
            <a:r>
              <a:rPr lang="en-US" sz="4200" dirty="0" smtClean="0"/>
              <a:t>6. Jim: Do you want to come over for dinner tonight?</a:t>
            </a:r>
            <a:br>
              <a:rPr lang="en-US" sz="4200" dirty="0" smtClean="0"/>
            </a:br>
            <a:r>
              <a:rPr lang="en-US" sz="4200" dirty="0" smtClean="0"/>
              <a:t>Denise: Oh, I'm sorry, I can't. I (go) __________ to a movie tonight with some friends. </a:t>
            </a:r>
            <a:br>
              <a:rPr lang="en-US" sz="4200" dirty="0" smtClean="0"/>
            </a:br>
            <a:r>
              <a:rPr lang="en-US" sz="4200" dirty="0" smtClean="0"/>
              <a:t/>
            </a:r>
            <a:br>
              <a:rPr lang="en-US" sz="4200" dirty="0" smtClean="0"/>
            </a:br>
            <a:endParaRPr lang="en-US" sz="4200"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CONTINUOUS</a:t>
            </a:r>
            <a:br>
              <a:rPr lang="en-US" dirty="0" smtClean="0"/>
            </a:br>
            <a:endParaRPr lang="en-US" dirty="0"/>
          </a:p>
        </p:txBody>
      </p:sp>
      <p:sp>
        <p:nvSpPr>
          <p:cNvPr id="3" name="Content Placeholder 2"/>
          <p:cNvSpPr>
            <a:spLocks noGrp="1"/>
          </p:cNvSpPr>
          <p:nvPr>
            <p:ph idx="1"/>
          </p:nvPr>
        </p:nvSpPr>
        <p:spPr>
          <a:xfrm>
            <a:off x="0" y="1371600"/>
            <a:ext cx="8686800" cy="5486399"/>
          </a:xfrm>
        </p:spPr>
        <p:txBody>
          <a:bodyPr>
            <a:normAutofit fontScale="47500" lnSpcReduction="20000"/>
          </a:bodyPr>
          <a:lstStyle/>
          <a:p>
            <a:r>
              <a:rPr lang="en-US" sz="4200" dirty="0" smtClean="0"/>
              <a:t>Using the words in parentheses, complete the text below with the appropriate  present continuous tense.</a:t>
            </a:r>
          </a:p>
          <a:p>
            <a:r>
              <a:rPr lang="en-US" sz="4200" dirty="0" smtClean="0"/>
              <a:t/>
            </a:r>
            <a:br>
              <a:rPr lang="en-US" sz="4200" dirty="0" smtClean="0"/>
            </a:br>
            <a:r>
              <a:rPr lang="en-US" sz="4200" dirty="0" smtClean="0"/>
              <a:t/>
            </a:r>
            <a:br>
              <a:rPr lang="en-US" sz="4200" dirty="0" smtClean="0"/>
            </a:br>
            <a:r>
              <a:rPr lang="en-US" sz="4200" dirty="0" smtClean="0"/>
              <a:t>1. </a:t>
            </a:r>
            <a:r>
              <a:rPr lang="en-US" sz="4200" dirty="0" err="1" smtClean="0"/>
              <a:t>Shhhhh</a:t>
            </a:r>
            <a:r>
              <a:rPr lang="en-US" sz="4200" dirty="0" smtClean="0"/>
              <a:t> ! Be quiet! John (sleep) _</a:t>
            </a:r>
            <a:r>
              <a:rPr lang="en-US" sz="4200" u="sng" dirty="0" smtClean="0"/>
              <a:t>is sleeping</a:t>
            </a:r>
            <a:r>
              <a:rPr lang="en-US" sz="4200" dirty="0" smtClean="0"/>
              <a:t>__. </a:t>
            </a:r>
            <a:br>
              <a:rPr lang="en-US" sz="4200" dirty="0" smtClean="0"/>
            </a:br>
            <a:r>
              <a:rPr lang="en-US" sz="4200" dirty="0" smtClean="0"/>
              <a:t/>
            </a:r>
            <a:br>
              <a:rPr lang="en-US" sz="4200" dirty="0" smtClean="0"/>
            </a:br>
            <a:r>
              <a:rPr lang="en-US" sz="4200" dirty="0" smtClean="0"/>
              <a:t>2. Don't forget to take your umbrella. It (rain) _</a:t>
            </a:r>
            <a:r>
              <a:rPr lang="en-US" sz="4200" u="sng" dirty="0" smtClean="0"/>
              <a:t>is raining</a:t>
            </a:r>
            <a:r>
              <a:rPr lang="en-US" sz="4200" dirty="0" smtClean="0"/>
              <a:t>_. </a:t>
            </a:r>
            <a:br>
              <a:rPr lang="en-US" sz="4200" dirty="0" smtClean="0"/>
            </a:br>
            <a:r>
              <a:rPr lang="en-US" sz="4200" dirty="0" smtClean="0"/>
              <a:t/>
            </a:r>
            <a:br>
              <a:rPr lang="en-US" sz="4200" dirty="0" smtClean="0"/>
            </a:br>
            <a:r>
              <a:rPr lang="en-US" sz="4200" dirty="0" smtClean="0"/>
              <a:t>3. I hate living in Seattle because it (rain, always) ___________. </a:t>
            </a:r>
            <a:br>
              <a:rPr lang="en-US" sz="4200" dirty="0" smtClean="0"/>
            </a:br>
            <a:r>
              <a:rPr lang="en-US" sz="4200" dirty="0" smtClean="0"/>
              <a:t/>
            </a:r>
            <a:br>
              <a:rPr lang="en-US" sz="4200" dirty="0" smtClean="0"/>
            </a:br>
            <a:r>
              <a:rPr lang="en-US" sz="4200" dirty="0" smtClean="0"/>
              <a:t>4. I'm sorry I can't hear what you  (say)__________  because everybody (talk)__________  so loudly. </a:t>
            </a:r>
            <a:br>
              <a:rPr lang="en-US" sz="4200" dirty="0" smtClean="0"/>
            </a:br>
            <a:r>
              <a:rPr lang="en-US" sz="4200" dirty="0" smtClean="0"/>
              <a:t/>
            </a:r>
            <a:br>
              <a:rPr lang="en-US" sz="4200" dirty="0" smtClean="0"/>
            </a:br>
            <a:r>
              <a:rPr lang="en-US" sz="4200" dirty="0" smtClean="0"/>
              <a:t>5. Justin _____________(write, currently)  a book about his adventures in Tibet. I hope he can find a good publisher when he is finished. </a:t>
            </a:r>
            <a:br>
              <a:rPr lang="en-US" sz="4200" dirty="0" smtClean="0"/>
            </a:br>
            <a:r>
              <a:rPr lang="en-US" sz="4200" dirty="0" smtClean="0"/>
              <a:t/>
            </a:r>
            <a:br>
              <a:rPr lang="en-US" sz="4200" dirty="0" smtClean="0"/>
            </a:br>
            <a:r>
              <a:rPr lang="en-US" sz="4200" dirty="0" smtClean="0"/>
              <a:t>6. Jim: Do you want to come over for dinner tonight?</a:t>
            </a:r>
            <a:br>
              <a:rPr lang="en-US" sz="4200" dirty="0" smtClean="0"/>
            </a:br>
            <a:r>
              <a:rPr lang="en-US" sz="4200" dirty="0" smtClean="0"/>
              <a:t>Denise: Oh, I'm sorry, I can't. I (go) __________ to a movie tonight with some friends. </a:t>
            </a:r>
            <a:br>
              <a:rPr lang="en-US" sz="4200" dirty="0" smtClean="0"/>
            </a:br>
            <a:r>
              <a:rPr lang="en-US" sz="4200" dirty="0" smtClean="0"/>
              <a:t/>
            </a:r>
            <a:br>
              <a:rPr lang="en-US" sz="4200" dirty="0" smtClean="0"/>
            </a:br>
            <a:endParaRPr lang="en-US" sz="4200"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CONTINUOUS</a:t>
            </a:r>
            <a:br>
              <a:rPr lang="en-US" dirty="0" smtClean="0"/>
            </a:br>
            <a:endParaRPr lang="en-US" dirty="0"/>
          </a:p>
        </p:txBody>
      </p:sp>
      <p:sp>
        <p:nvSpPr>
          <p:cNvPr id="3" name="Content Placeholder 2"/>
          <p:cNvSpPr>
            <a:spLocks noGrp="1"/>
          </p:cNvSpPr>
          <p:nvPr>
            <p:ph idx="1"/>
          </p:nvPr>
        </p:nvSpPr>
        <p:spPr>
          <a:xfrm>
            <a:off x="0" y="1371600"/>
            <a:ext cx="8686800" cy="5486399"/>
          </a:xfrm>
        </p:spPr>
        <p:txBody>
          <a:bodyPr>
            <a:normAutofit fontScale="47500" lnSpcReduction="20000"/>
          </a:bodyPr>
          <a:lstStyle/>
          <a:p>
            <a:r>
              <a:rPr lang="en-US" sz="4200" dirty="0" smtClean="0"/>
              <a:t>Using the words in parentheses, complete the text below with the appropriate  present continuous tense.</a:t>
            </a:r>
          </a:p>
          <a:p>
            <a:r>
              <a:rPr lang="en-US" sz="4200" dirty="0" smtClean="0"/>
              <a:t/>
            </a:r>
            <a:br>
              <a:rPr lang="en-US" sz="4200" dirty="0" smtClean="0"/>
            </a:br>
            <a:r>
              <a:rPr lang="en-US" sz="4200" dirty="0" smtClean="0"/>
              <a:t/>
            </a:r>
            <a:br>
              <a:rPr lang="en-US" sz="4200" dirty="0" smtClean="0"/>
            </a:br>
            <a:r>
              <a:rPr lang="en-US" sz="4200" dirty="0" smtClean="0"/>
              <a:t>1. </a:t>
            </a:r>
            <a:r>
              <a:rPr lang="en-US" sz="4200" dirty="0" err="1" smtClean="0"/>
              <a:t>Shhhhh</a:t>
            </a:r>
            <a:r>
              <a:rPr lang="en-US" sz="4200" dirty="0" smtClean="0"/>
              <a:t> ! Be quiet! John (sleep) _</a:t>
            </a:r>
            <a:r>
              <a:rPr lang="en-US" sz="4200" u="sng" dirty="0" smtClean="0"/>
              <a:t>is sleeping</a:t>
            </a:r>
            <a:r>
              <a:rPr lang="en-US" sz="4200" dirty="0" smtClean="0"/>
              <a:t>__. </a:t>
            </a:r>
            <a:br>
              <a:rPr lang="en-US" sz="4200" dirty="0" smtClean="0"/>
            </a:br>
            <a:r>
              <a:rPr lang="en-US" sz="4200" dirty="0" smtClean="0"/>
              <a:t/>
            </a:r>
            <a:br>
              <a:rPr lang="en-US" sz="4200" dirty="0" smtClean="0"/>
            </a:br>
            <a:r>
              <a:rPr lang="en-US" sz="4200" dirty="0" smtClean="0"/>
              <a:t>2. Don't forget to take your umbrella. It (rain) _</a:t>
            </a:r>
            <a:r>
              <a:rPr lang="en-US" sz="4200" u="sng" dirty="0" smtClean="0"/>
              <a:t>is raining</a:t>
            </a:r>
            <a:r>
              <a:rPr lang="en-US" sz="4200" dirty="0" smtClean="0"/>
              <a:t>_. </a:t>
            </a:r>
            <a:br>
              <a:rPr lang="en-US" sz="4200" dirty="0" smtClean="0"/>
            </a:br>
            <a:r>
              <a:rPr lang="en-US" sz="4200" dirty="0" smtClean="0"/>
              <a:t/>
            </a:r>
            <a:br>
              <a:rPr lang="en-US" sz="4200" dirty="0" smtClean="0"/>
            </a:br>
            <a:r>
              <a:rPr lang="en-US" sz="4200" dirty="0" smtClean="0"/>
              <a:t>3. I hate living in Seattle because it (rain, always) </a:t>
            </a:r>
            <a:r>
              <a:rPr lang="en-US" sz="4200" u="sng" dirty="0" smtClean="0"/>
              <a:t>_is always raining__. </a:t>
            </a:r>
            <a:br>
              <a:rPr lang="en-US" sz="4200" u="sng" dirty="0" smtClean="0"/>
            </a:br>
            <a:r>
              <a:rPr lang="en-US" sz="4200" dirty="0" smtClean="0"/>
              <a:t/>
            </a:r>
            <a:br>
              <a:rPr lang="en-US" sz="4200" dirty="0" smtClean="0"/>
            </a:br>
            <a:r>
              <a:rPr lang="en-US" sz="4200" dirty="0" smtClean="0"/>
              <a:t>4. I'm sorry I can't hear what you  (say)__________  because everybody (talk)__________  so loudly. </a:t>
            </a:r>
            <a:br>
              <a:rPr lang="en-US" sz="4200" dirty="0" smtClean="0"/>
            </a:br>
            <a:r>
              <a:rPr lang="en-US" sz="4200" dirty="0" smtClean="0"/>
              <a:t/>
            </a:r>
            <a:br>
              <a:rPr lang="en-US" sz="4200" dirty="0" smtClean="0"/>
            </a:br>
            <a:r>
              <a:rPr lang="en-US" sz="4200" dirty="0" smtClean="0"/>
              <a:t>5. Justin _____________(write, currently)  a book about his adventures in Tibet. I hope he can find a good publisher when he is finished. </a:t>
            </a:r>
            <a:br>
              <a:rPr lang="en-US" sz="4200" dirty="0" smtClean="0"/>
            </a:br>
            <a:r>
              <a:rPr lang="en-US" sz="4200" dirty="0" smtClean="0"/>
              <a:t/>
            </a:r>
            <a:br>
              <a:rPr lang="en-US" sz="4200" dirty="0" smtClean="0"/>
            </a:br>
            <a:r>
              <a:rPr lang="en-US" sz="4200" dirty="0" smtClean="0"/>
              <a:t>6. Jim: Do you want to come over for dinner tonight?</a:t>
            </a:r>
            <a:br>
              <a:rPr lang="en-US" sz="4200" dirty="0" smtClean="0"/>
            </a:br>
            <a:r>
              <a:rPr lang="en-US" sz="4200" dirty="0" smtClean="0"/>
              <a:t>Denise: Oh, I'm sorry, I can't. I (go) __________ to a movie tonight with some friends. </a:t>
            </a:r>
            <a:br>
              <a:rPr lang="en-US" sz="4200" dirty="0" smtClean="0"/>
            </a:br>
            <a:r>
              <a:rPr lang="en-US" sz="4200" dirty="0" smtClean="0"/>
              <a:t/>
            </a:r>
            <a:br>
              <a:rPr lang="en-US" sz="4200" dirty="0" smtClean="0"/>
            </a:br>
            <a:endParaRPr lang="en-US" sz="4200"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CONTINUOUS</a:t>
            </a:r>
            <a:br>
              <a:rPr lang="en-US" dirty="0" smtClean="0"/>
            </a:br>
            <a:endParaRPr lang="en-US" dirty="0"/>
          </a:p>
        </p:txBody>
      </p:sp>
      <p:sp>
        <p:nvSpPr>
          <p:cNvPr id="3" name="Content Placeholder 2"/>
          <p:cNvSpPr>
            <a:spLocks noGrp="1"/>
          </p:cNvSpPr>
          <p:nvPr>
            <p:ph idx="1"/>
          </p:nvPr>
        </p:nvSpPr>
        <p:spPr>
          <a:xfrm>
            <a:off x="0" y="1371600"/>
            <a:ext cx="8686800" cy="5486399"/>
          </a:xfrm>
        </p:spPr>
        <p:txBody>
          <a:bodyPr>
            <a:normAutofit fontScale="47500" lnSpcReduction="20000"/>
          </a:bodyPr>
          <a:lstStyle/>
          <a:p>
            <a:r>
              <a:rPr lang="en-US" sz="4200" dirty="0" smtClean="0"/>
              <a:t>Using the words in parentheses, complete the text below with the appropriate  present continuous tense.</a:t>
            </a:r>
          </a:p>
          <a:p>
            <a:r>
              <a:rPr lang="en-US" sz="4200" dirty="0" smtClean="0"/>
              <a:t/>
            </a:r>
            <a:br>
              <a:rPr lang="en-US" sz="4200" dirty="0" smtClean="0"/>
            </a:br>
            <a:r>
              <a:rPr lang="en-US" sz="4200" dirty="0" smtClean="0"/>
              <a:t/>
            </a:r>
            <a:br>
              <a:rPr lang="en-US" sz="4200" dirty="0" smtClean="0"/>
            </a:br>
            <a:r>
              <a:rPr lang="en-US" sz="4200" dirty="0" smtClean="0"/>
              <a:t>1. </a:t>
            </a:r>
            <a:r>
              <a:rPr lang="en-US" sz="4200" dirty="0" err="1" smtClean="0"/>
              <a:t>Shhhhh</a:t>
            </a:r>
            <a:r>
              <a:rPr lang="en-US" sz="4200" dirty="0" smtClean="0"/>
              <a:t> ! Be quiet! John (sleep) _</a:t>
            </a:r>
            <a:r>
              <a:rPr lang="en-US" sz="4200" u="sng" dirty="0" smtClean="0"/>
              <a:t>is sleeping</a:t>
            </a:r>
            <a:r>
              <a:rPr lang="en-US" sz="4200" dirty="0" smtClean="0"/>
              <a:t>__. </a:t>
            </a:r>
            <a:br>
              <a:rPr lang="en-US" sz="4200" dirty="0" smtClean="0"/>
            </a:br>
            <a:r>
              <a:rPr lang="en-US" sz="4200" dirty="0" smtClean="0"/>
              <a:t/>
            </a:r>
            <a:br>
              <a:rPr lang="en-US" sz="4200" dirty="0" smtClean="0"/>
            </a:br>
            <a:r>
              <a:rPr lang="en-US" sz="4200" dirty="0" smtClean="0"/>
              <a:t>2. Don't forget to take your umbrella. It (rain) _</a:t>
            </a:r>
            <a:r>
              <a:rPr lang="en-US" sz="4200" u="sng" dirty="0" smtClean="0"/>
              <a:t>is raining</a:t>
            </a:r>
            <a:r>
              <a:rPr lang="en-US" sz="4200" dirty="0" smtClean="0"/>
              <a:t>_. </a:t>
            </a:r>
            <a:br>
              <a:rPr lang="en-US" sz="4200" dirty="0" smtClean="0"/>
            </a:br>
            <a:r>
              <a:rPr lang="en-US" sz="4200" dirty="0" smtClean="0"/>
              <a:t/>
            </a:r>
            <a:br>
              <a:rPr lang="en-US" sz="4200" dirty="0" smtClean="0"/>
            </a:br>
            <a:r>
              <a:rPr lang="en-US" sz="4200" dirty="0" smtClean="0"/>
              <a:t>3. I hate living in Seattle because it (rain, always) </a:t>
            </a:r>
            <a:r>
              <a:rPr lang="en-US" sz="4200" u="sng" dirty="0" smtClean="0"/>
              <a:t>_is always raining__. </a:t>
            </a:r>
            <a:br>
              <a:rPr lang="en-US" sz="4200" u="sng" dirty="0" smtClean="0"/>
            </a:br>
            <a:r>
              <a:rPr lang="en-US" sz="4200" dirty="0" smtClean="0"/>
              <a:t/>
            </a:r>
            <a:br>
              <a:rPr lang="en-US" sz="4200" dirty="0" smtClean="0"/>
            </a:br>
            <a:r>
              <a:rPr lang="en-US" sz="4200" dirty="0" smtClean="0"/>
              <a:t>4. I'm sorry I can't hear what you  (say)__________  because everybody (talk)__________  so loudly. </a:t>
            </a:r>
            <a:br>
              <a:rPr lang="en-US" sz="4200" dirty="0" smtClean="0"/>
            </a:br>
            <a:r>
              <a:rPr lang="en-US" sz="4200" dirty="0" smtClean="0"/>
              <a:t/>
            </a:r>
            <a:br>
              <a:rPr lang="en-US" sz="4200" dirty="0" smtClean="0"/>
            </a:br>
            <a:r>
              <a:rPr lang="en-US" sz="4200" dirty="0" smtClean="0"/>
              <a:t>5. Justin _____________(write, currently)  a book about his adventures in Tibet. I hope he can find a good publisher when he is finished. </a:t>
            </a:r>
            <a:br>
              <a:rPr lang="en-US" sz="4200" dirty="0" smtClean="0"/>
            </a:br>
            <a:r>
              <a:rPr lang="en-US" sz="4200" dirty="0" smtClean="0"/>
              <a:t/>
            </a:r>
            <a:br>
              <a:rPr lang="en-US" sz="4200" dirty="0" smtClean="0"/>
            </a:br>
            <a:r>
              <a:rPr lang="en-US" sz="4200" dirty="0" smtClean="0"/>
              <a:t>6. Jim: Do you want to come over for dinner tonight?</a:t>
            </a:r>
            <a:br>
              <a:rPr lang="en-US" sz="4200" dirty="0" smtClean="0"/>
            </a:br>
            <a:r>
              <a:rPr lang="en-US" sz="4200" dirty="0" smtClean="0"/>
              <a:t>Denise: Oh, I'm sorry, I can't. I (go) __________ to a movie tonight with some friends. </a:t>
            </a:r>
            <a:br>
              <a:rPr lang="en-US" sz="4200" dirty="0" smtClean="0"/>
            </a:br>
            <a:r>
              <a:rPr lang="en-US" sz="4200" dirty="0" smtClean="0"/>
              <a:t/>
            </a:r>
            <a:br>
              <a:rPr lang="en-US" sz="4200" dirty="0" smtClean="0"/>
            </a:br>
            <a:endParaRPr lang="en-US" sz="4200"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0"/>
            <a:ext cx="8077200" cy="2362200"/>
          </a:xfrm>
        </p:spPr>
        <p:txBody>
          <a:bodyPr>
            <a:normAutofit/>
          </a:bodyPr>
          <a:lstStyle/>
          <a:p>
            <a:r>
              <a:rPr lang="en-US" sz="2000" dirty="0" smtClean="0">
                <a:solidFill>
                  <a:schemeClr val="tx1"/>
                </a:solidFill>
              </a:rPr>
              <a:t>PERFECT  VERB CONTINUOUS</a:t>
            </a:r>
            <a:br>
              <a:rPr lang="en-US" sz="2000" dirty="0" smtClean="0">
                <a:solidFill>
                  <a:schemeClr val="tx1"/>
                </a:solidFill>
              </a:rPr>
            </a:br>
            <a:r>
              <a:rPr lang="en-US" sz="2000" dirty="0" smtClean="0">
                <a:solidFill>
                  <a:schemeClr val="tx1"/>
                </a:solidFill>
              </a:rPr>
              <a:t>1.      PRESENT PERFECT </a:t>
            </a:r>
            <a:r>
              <a:rPr lang="en-US" sz="2000" dirty="0" smtClean="0"/>
              <a:t>CONTINUOUS </a:t>
            </a:r>
            <a:r>
              <a:rPr lang="en-US" sz="2000" dirty="0" smtClean="0">
                <a:solidFill>
                  <a:schemeClr val="tx1"/>
                </a:solidFill>
              </a:rPr>
              <a:t/>
            </a:r>
            <a:br>
              <a:rPr lang="en-US" sz="2000" dirty="0" smtClean="0">
                <a:solidFill>
                  <a:schemeClr val="tx1"/>
                </a:solidFill>
              </a:rPr>
            </a:br>
            <a:r>
              <a:rPr lang="en-US" sz="2000" dirty="0" smtClean="0">
                <a:solidFill>
                  <a:schemeClr val="tx1"/>
                </a:solidFill>
              </a:rPr>
              <a:t>2.      PAST PERFECT </a:t>
            </a:r>
            <a:r>
              <a:rPr lang="en-US" sz="2000" dirty="0" smtClean="0"/>
              <a:t>CONTINUOUS </a:t>
            </a:r>
            <a:r>
              <a:rPr lang="en-US" sz="2000" dirty="0" smtClean="0">
                <a:solidFill>
                  <a:schemeClr val="tx1"/>
                </a:solidFill>
              </a:rPr>
              <a:t/>
            </a:r>
            <a:br>
              <a:rPr lang="en-US" sz="2000" dirty="0" smtClean="0">
                <a:solidFill>
                  <a:schemeClr val="tx1"/>
                </a:solidFill>
              </a:rPr>
            </a:br>
            <a:r>
              <a:rPr lang="en-US" sz="2000" dirty="0" smtClean="0">
                <a:solidFill>
                  <a:schemeClr val="tx1"/>
                </a:solidFill>
              </a:rPr>
              <a:t>3.      FUTURE PERFECT </a:t>
            </a:r>
            <a:r>
              <a:rPr lang="en-US" sz="2000" dirty="0" smtClean="0"/>
              <a:t>CONTINUOUS</a:t>
            </a:r>
            <a:endParaRPr lang="en-US" sz="2000" dirty="0">
              <a:solidFill>
                <a:schemeClr val="tx1"/>
              </a:solidFill>
            </a:endParaRPr>
          </a:p>
        </p:txBody>
      </p:sp>
      <p:sp>
        <p:nvSpPr>
          <p:cNvPr id="5" name="Subtitle 4"/>
          <p:cNvSpPr>
            <a:spLocks noGrp="1"/>
          </p:cNvSpPr>
          <p:nvPr>
            <p:ph type="subTitle" idx="1"/>
          </p:nvPr>
        </p:nvSpPr>
        <p:spPr/>
        <p:txBody>
          <a:bodyPr/>
          <a:lstStyle/>
          <a:p>
            <a:r>
              <a:rPr lang="en-US" b="1" dirty="0" smtClean="0"/>
              <a:t>SIMPLE  VERB  CONTINUOUS</a:t>
            </a:r>
          </a:p>
          <a:p>
            <a:pPr marL="457200" indent="-457200">
              <a:buAutoNum type="arabicPeriod"/>
            </a:pPr>
            <a:r>
              <a:rPr lang="en-US" dirty="0" smtClean="0"/>
              <a:t>PRESENT CONTINUOUS</a:t>
            </a:r>
          </a:p>
          <a:p>
            <a:pPr marL="457200" indent="-457200">
              <a:buAutoNum type="arabicPeriod"/>
            </a:pPr>
            <a:r>
              <a:rPr lang="en-US" dirty="0" smtClean="0"/>
              <a:t>PAST CONTINUOUS</a:t>
            </a:r>
          </a:p>
          <a:p>
            <a:pPr marL="457200" indent="-457200">
              <a:buAutoNum type="arabicPeriod"/>
            </a:pPr>
            <a:r>
              <a:rPr lang="en-US" dirty="0" smtClean="0"/>
              <a:t>FUTURE CONTINUOUS</a:t>
            </a:r>
            <a:endParaRPr lang="en-US" dirty="0"/>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CONTINUOUS</a:t>
            </a:r>
            <a:br>
              <a:rPr lang="en-US" dirty="0" smtClean="0"/>
            </a:br>
            <a:endParaRPr lang="en-US" dirty="0"/>
          </a:p>
        </p:txBody>
      </p:sp>
      <p:sp>
        <p:nvSpPr>
          <p:cNvPr id="3" name="Content Placeholder 2"/>
          <p:cNvSpPr>
            <a:spLocks noGrp="1"/>
          </p:cNvSpPr>
          <p:nvPr>
            <p:ph idx="1"/>
          </p:nvPr>
        </p:nvSpPr>
        <p:spPr>
          <a:xfrm>
            <a:off x="0" y="1371600"/>
            <a:ext cx="8686800" cy="5486399"/>
          </a:xfrm>
        </p:spPr>
        <p:txBody>
          <a:bodyPr>
            <a:normAutofit fontScale="47500" lnSpcReduction="20000"/>
          </a:bodyPr>
          <a:lstStyle/>
          <a:p>
            <a:r>
              <a:rPr lang="en-US" sz="4200" dirty="0" smtClean="0"/>
              <a:t>Using the words in parentheses, complete the text below with the appropriate  present continuous tense.</a:t>
            </a:r>
          </a:p>
          <a:p>
            <a:r>
              <a:rPr lang="en-US" sz="4200" dirty="0" smtClean="0"/>
              <a:t/>
            </a:r>
            <a:br>
              <a:rPr lang="en-US" sz="4200" dirty="0" smtClean="0"/>
            </a:br>
            <a:r>
              <a:rPr lang="en-US" sz="4200" dirty="0" smtClean="0"/>
              <a:t/>
            </a:r>
            <a:br>
              <a:rPr lang="en-US" sz="4200" dirty="0" smtClean="0"/>
            </a:br>
            <a:r>
              <a:rPr lang="en-US" sz="4200" dirty="0" smtClean="0"/>
              <a:t>1. </a:t>
            </a:r>
            <a:r>
              <a:rPr lang="en-US" sz="4200" dirty="0" err="1" smtClean="0"/>
              <a:t>Shhhhh</a:t>
            </a:r>
            <a:r>
              <a:rPr lang="en-US" sz="4200" dirty="0" smtClean="0"/>
              <a:t> ! Be quiet! John (sleep) _</a:t>
            </a:r>
            <a:r>
              <a:rPr lang="en-US" sz="4200" u="sng" dirty="0" smtClean="0"/>
              <a:t>is sleeping</a:t>
            </a:r>
            <a:r>
              <a:rPr lang="en-US" sz="4200" dirty="0" smtClean="0"/>
              <a:t>__. </a:t>
            </a:r>
            <a:br>
              <a:rPr lang="en-US" sz="4200" dirty="0" smtClean="0"/>
            </a:br>
            <a:r>
              <a:rPr lang="en-US" sz="4200" dirty="0" smtClean="0"/>
              <a:t/>
            </a:r>
            <a:br>
              <a:rPr lang="en-US" sz="4200" dirty="0" smtClean="0"/>
            </a:br>
            <a:r>
              <a:rPr lang="en-US" sz="4200" dirty="0" smtClean="0"/>
              <a:t>2. Don't forget to take your umbrella. It (rain) _</a:t>
            </a:r>
            <a:r>
              <a:rPr lang="en-US" sz="4200" u="sng" dirty="0" smtClean="0"/>
              <a:t>is raining</a:t>
            </a:r>
            <a:r>
              <a:rPr lang="en-US" sz="4200" dirty="0" smtClean="0"/>
              <a:t>_. </a:t>
            </a:r>
            <a:br>
              <a:rPr lang="en-US" sz="4200" dirty="0" smtClean="0"/>
            </a:br>
            <a:r>
              <a:rPr lang="en-US" sz="4200" dirty="0" smtClean="0"/>
              <a:t/>
            </a:r>
            <a:br>
              <a:rPr lang="en-US" sz="4200" dirty="0" smtClean="0"/>
            </a:br>
            <a:r>
              <a:rPr lang="en-US" sz="4200" dirty="0" smtClean="0"/>
              <a:t>3. I hate living in Seattle because it (rain, always) </a:t>
            </a:r>
            <a:r>
              <a:rPr lang="en-US" sz="4200" u="sng" dirty="0" smtClean="0"/>
              <a:t>_is always raining__. </a:t>
            </a:r>
            <a:br>
              <a:rPr lang="en-US" sz="4200" u="sng" dirty="0" smtClean="0"/>
            </a:br>
            <a:r>
              <a:rPr lang="en-US" sz="4200" dirty="0" smtClean="0"/>
              <a:t/>
            </a:r>
            <a:br>
              <a:rPr lang="en-US" sz="4200" dirty="0" smtClean="0"/>
            </a:br>
            <a:r>
              <a:rPr lang="en-US" sz="4200" dirty="0" smtClean="0"/>
              <a:t>4. I'm sorry I can't hear what you  (say)_</a:t>
            </a:r>
            <a:r>
              <a:rPr lang="en-US" sz="4200" u="sng" dirty="0" smtClean="0"/>
              <a:t>are saying</a:t>
            </a:r>
            <a:r>
              <a:rPr lang="en-US" sz="4200" dirty="0" smtClean="0"/>
              <a:t>_  because everybody (talk)__________  so loudly. </a:t>
            </a:r>
            <a:br>
              <a:rPr lang="en-US" sz="4200" dirty="0" smtClean="0"/>
            </a:br>
            <a:r>
              <a:rPr lang="en-US" sz="4200" dirty="0" smtClean="0"/>
              <a:t/>
            </a:r>
            <a:br>
              <a:rPr lang="en-US" sz="4200" dirty="0" smtClean="0"/>
            </a:br>
            <a:r>
              <a:rPr lang="en-US" sz="4200" dirty="0" smtClean="0"/>
              <a:t>5. Justin _____________(write, currently)  a book about his adventures in Tibet. I hope he can find a good publisher when he is finished. </a:t>
            </a:r>
            <a:br>
              <a:rPr lang="en-US" sz="4200" dirty="0" smtClean="0"/>
            </a:br>
            <a:r>
              <a:rPr lang="en-US" sz="4200" dirty="0" smtClean="0"/>
              <a:t/>
            </a:r>
            <a:br>
              <a:rPr lang="en-US" sz="4200" dirty="0" smtClean="0"/>
            </a:br>
            <a:r>
              <a:rPr lang="en-US" sz="4200" dirty="0" smtClean="0"/>
              <a:t>6. Jim: Do you want to come over for dinner tonight?</a:t>
            </a:r>
            <a:br>
              <a:rPr lang="en-US" sz="4200" dirty="0" smtClean="0"/>
            </a:br>
            <a:r>
              <a:rPr lang="en-US" sz="4200" dirty="0" smtClean="0"/>
              <a:t>Denise: Oh, I'm sorry, I can't. I (go) __________ to a movie tonight with some friends. </a:t>
            </a:r>
            <a:br>
              <a:rPr lang="en-US" sz="4200" dirty="0" smtClean="0"/>
            </a:br>
            <a:r>
              <a:rPr lang="en-US" sz="4200" dirty="0" smtClean="0"/>
              <a:t/>
            </a:r>
            <a:br>
              <a:rPr lang="en-US" sz="4200" dirty="0" smtClean="0"/>
            </a:br>
            <a:endParaRPr lang="en-US" sz="4200"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CONTINUOUS</a:t>
            </a:r>
            <a:br>
              <a:rPr lang="en-US" dirty="0" smtClean="0"/>
            </a:br>
            <a:endParaRPr lang="en-US" dirty="0"/>
          </a:p>
        </p:txBody>
      </p:sp>
      <p:sp>
        <p:nvSpPr>
          <p:cNvPr id="3" name="Content Placeholder 2"/>
          <p:cNvSpPr>
            <a:spLocks noGrp="1"/>
          </p:cNvSpPr>
          <p:nvPr>
            <p:ph idx="1"/>
          </p:nvPr>
        </p:nvSpPr>
        <p:spPr>
          <a:xfrm>
            <a:off x="0" y="1371600"/>
            <a:ext cx="8686800" cy="5486399"/>
          </a:xfrm>
        </p:spPr>
        <p:txBody>
          <a:bodyPr>
            <a:normAutofit fontScale="47500" lnSpcReduction="20000"/>
          </a:bodyPr>
          <a:lstStyle/>
          <a:p>
            <a:r>
              <a:rPr lang="en-US" sz="4200" dirty="0" smtClean="0"/>
              <a:t>Using the words in parentheses, complete the text below with the appropriate  present continuous tense.</a:t>
            </a:r>
          </a:p>
          <a:p>
            <a:r>
              <a:rPr lang="en-US" sz="4200" dirty="0" smtClean="0"/>
              <a:t/>
            </a:r>
            <a:br>
              <a:rPr lang="en-US" sz="4200" dirty="0" smtClean="0"/>
            </a:br>
            <a:r>
              <a:rPr lang="en-US" sz="4200" dirty="0" smtClean="0"/>
              <a:t/>
            </a:r>
            <a:br>
              <a:rPr lang="en-US" sz="4200" dirty="0" smtClean="0"/>
            </a:br>
            <a:r>
              <a:rPr lang="en-US" sz="4200" dirty="0" smtClean="0"/>
              <a:t>1. </a:t>
            </a:r>
            <a:r>
              <a:rPr lang="en-US" sz="4200" dirty="0" err="1" smtClean="0"/>
              <a:t>Shhhhh</a:t>
            </a:r>
            <a:r>
              <a:rPr lang="en-US" sz="4200" dirty="0" smtClean="0"/>
              <a:t> ! Be quiet! John (sleep) _</a:t>
            </a:r>
            <a:r>
              <a:rPr lang="en-US" sz="4200" u="sng" dirty="0" smtClean="0"/>
              <a:t>is sleeping</a:t>
            </a:r>
            <a:r>
              <a:rPr lang="en-US" sz="4200" dirty="0" smtClean="0"/>
              <a:t>__. </a:t>
            </a:r>
            <a:br>
              <a:rPr lang="en-US" sz="4200" dirty="0" smtClean="0"/>
            </a:br>
            <a:r>
              <a:rPr lang="en-US" sz="4200" dirty="0" smtClean="0"/>
              <a:t/>
            </a:r>
            <a:br>
              <a:rPr lang="en-US" sz="4200" dirty="0" smtClean="0"/>
            </a:br>
            <a:r>
              <a:rPr lang="en-US" sz="4200" dirty="0" smtClean="0"/>
              <a:t>2. Don't forget to take your umbrella. It (rain) _</a:t>
            </a:r>
            <a:r>
              <a:rPr lang="en-US" sz="4200" u="sng" dirty="0" smtClean="0"/>
              <a:t>is raining</a:t>
            </a:r>
            <a:r>
              <a:rPr lang="en-US" sz="4200" dirty="0" smtClean="0"/>
              <a:t>_. </a:t>
            </a:r>
            <a:br>
              <a:rPr lang="en-US" sz="4200" dirty="0" smtClean="0"/>
            </a:br>
            <a:r>
              <a:rPr lang="en-US" sz="4200" dirty="0" smtClean="0"/>
              <a:t/>
            </a:r>
            <a:br>
              <a:rPr lang="en-US" sz="4200" dirty="0" smtClean="0"/>
            </a:br>
            <a:r>
              <a:rPr lang="en-US" sz="4200" dirty="0" smtClean="0"/>
              <a:t>3. I hate living in Seattle because it (rain, always) </a:t>
            </a:r>
            <a:r>
              <a:rPr lang="en-US" sz="4200" u="sng" dirty="0" smtClean="0"/>
              <a:t>_is always raining__. </a:t>
            </a:r>
            <a:br>
              <a:rPr lang="en-US" sz="4200" u="sng" dirty="0" smtClean="0"/>
            </a:br>
            <a:r>
              <a:rPr lang="en-US" sz="4200" dirty="0" smtClean="0"/>
              <a:t/>
            </a:r>
            <a:br>
              <a:rPr lang="en-US" sz="4200" dirty="0" smtClean="0"/>
            </a:br>
            <a:r>
              <a:rPr lang="en-US" sz="4200" dirty="0" smtClean="0"/>
              <a:t>4. I'm sorry I can't hear what you  (say)_</a:t>
            </a:r>
            <a:r>
              <a:rPr lang="en-US" sz="4200" u="sng" dirty="0" smtClean="0"/>
              <a:t>are saying</a:t>
            </a:r>
            <a:r>
              <a:rPr lang="en-US" sz="4200" dirty="0" smtClean="0"/>
              <a:t>_  because everybody (talk)_</a:t>
            </a:r>
            <a:r>
              <a:rPr lang="en-US" sz="4200" u="sng" dirty="0" smtClean="0"/>
              <a:t>is talking </a:t>
            </a:r>
            <a:r>
              <a:rPr lang="en-US" sz="4200" dirty="0" smtClean="0"/>
              <a:t> so loudly. </a:t>
            </a:r>
            <a:br>
              <a:rPr lang="en-US" sz="4200" dirty="0" smtClean="0"/>
            </a:br>
            <a:r>
              <a:rPr lang="en-US" sz="4200" dirty="0" smtClean="0"/>
              <a:t/>
            </a:r>
            <a:br>
              <a:rPr lang="en-US" sz="4200" dirty="0" smtClean="0"/>
            </a:br>
            <a:r>
              <a:rPr lang="en-US" sz="4200" dirty="0" smtClean="0"/>
              <a:t>5. Justin _____________(write, currently)  a book about his adventures in Tibet. I hope he can find a good publisher when he is finished. </a:t>
            </a:r>
            <a:br>
              <a:rPr lang="en-US" sz="4200" dirty="0" smtClean="0"/>
            </a:br>
            <a:r>
              <a:rPr lang="en-US" sz="4200" dirty="0" smtClean="0"/>
              <a:t/>
            </a:r>
            <a:br>
              <a:rPr lang="en-US" sz="4200" dirty="0" smtClean="0"/>
            </a:br>
            <a:r>
              <a:rPr lang="en-US" sz="4200" dirty="0" smtClean="0"/>
              <a:t>6. Jim: Do you want to come over for dinner tonight?</a:t>
            </a:r>
            <a:br>
              <a:rPr lang="en-US" sz="4200" dirty="0" smtClean="0"/>
            </a:br>
            <a:r>
              <a:rPr lang="en-US" sz="4200" dirty="0" smtClean="0"/>
              <a:t>Denise: Oh, I'm sorry, I can't. I (go) __________ to a movie tonight with some friends. </a:t>
            </a:r>
            <a:br>
              <a:rPr lang="en-US" sz="4200" dirty="0" smtClean="0"/>
            </a:br>
            <a:r>
              <a:rPr lang="en-US" sz="4200" dirty="0" smtClean="0"/>
              <a:t/>
            </a:r>
            <a:br>
              <a:rPr lang="en-US" sz="4200" dirty="0" smtClean="0"/>
            </a:br>
            <a:endParaRPr lang="en-US" sz="4200"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CONTINUOUS</a:t>
            </a:r>
            <a:br>
              <a:rPr lang="en-US" dirty="0" smtClean="0"/>
            </a:br>
            <a:endParaRPr lang="en-US" dirty="0"/>
          </a:p>
        </p:txBody>
      </p:sp>
      <p:sp>
        <p:nvSpPr>
          <p:cNvPr id="3" name="Content Placeholder 2"/>
          <p:cNvSpPr>
            <a:spLocks noGrp="1"/>
          </p:cNvSpPr>
          <p:nvPr>
            <p:ph idx="1"/>
          </p:nvPr>
        </p:nvSpPr>
        <p:spPr>
          <a:xfrm>
            <a:off x="0" y="1371600"/>
            <a:ext cx="8686800" cy="5486399"/>
          </a:xfrm>
        </p:spPr>
        <p:txBody>
          <a:bodyPr>
            <a:normAutofit fontScale="47500" lnSpcReduction="20000"/>
          </a:bodyPr>
          <a:lstStyle/>
          <a:p>
            <a:r>
              <a:rPr lang="en-US" sz="4200" dirty="0" smtClean="0"/>
              <a:t>Using the words in parentheses, complete the text below with the appropriate  present continuous tense.</a:t>
            </a:r>
          </a:p>
          <a:p>
            <a:r>
              <a:rPr lang="en-US" sz="4200" dirty="0" smtClean="0"/>
              <a:t/>
            </a:r>
            <a:br>
              <a:rPr lang="en-US" sz="4200" dirty="0" smtClean="0"/>
            </a:br>
            <a:r>
              <a:rPr lang="en-US" sz="4200" dirty="0" smtClean="0"/>
              <a:t/>
            </a:r>
            <a:br>
              <a:rPr lang="en-US" sz="4200" dirty="0" smtClean="0"/>
            </a:br>
            <a:r>
              <a:rPr lang="en-US" sz="4200" dirty="0" smtClean="0"/>
              <a:t>1. </a:t>
            </a:r>
            <a:r>
              <a:rPr lang="en-US" sz="4200" dirty="0" err="1" smtClean="0"/>
              <a:t>Shhhhh</a:t>
            </a:r>
            <a:r>
              <a:rPr lang="en-US" sz="4200" dirty="0" smtClean="0"/>
              <a:t> ! Be quiet! John (sleep) _</a:t>
            </a:r>
            <a:r>
              <a:rPr lang="en-US" sz="4200" u="sng" dirty="0" smtClean="0"/>
              <a:t>is sleeping</a:t>
            </a:r>
            <a:r>
              <a:rPr lang="en-US" sz="4200" dirty="0" smtClean="0"/>
              <a:t>__. </a:t>
            </a:r>
            <a:br>
              <a:rPr lang="en-US" sz="4200" dirty="0" smtClean="0"/>
            </a:br>
            <a:r>
              <a:rPr lang="en-US" sz="4200" dirty="0" smtClean="0"/>
              <a:t/>
            </a:r>
            <a:br>
              <a:rPr lang="en-US" sz="4200" dirty="0" smtClean="0"/>
            </a:br>
            <a:r>
              <a:rPr lang="en-US" sz="4200" dirty="0" smtClean="0"/>
              <a:t>2. Don't forget to take your umbrella. It (rain) _</a:t>
            </a:r>
            <a:r>
              <a:rPr lang="en-US" sz="4200" u="sng" dirty="0" smtClean="0"/>
              <a:t>is raining</a:t>
            </a:r>
            <a:r>
              <a:rPr lang="en-US" sz="4200" dirty="0" smtClean="0"/>
              <a:t>_. </a:t>
            </a:r>
            <a:br>
              <a:rPr lang="en-US" sz="4200" dirty="0" smtClean="0"/>
            </a:br>
            <a:r>
              <a:rPr lang="en-US" sz="4200" dirty="0" smtClean="0"/>
              <a:t/>
            </a:r>
            <a:br>
              <a:rPr lang="en-US" sz="4200" dirty="0" smtClean="0"/>
            </a:br>
            <a:r>
              <a:rPr lang="en-US" sz="4200" dirty="0" smtClean="0"/>
              <a:t>3. I hate living in Seattle because it (rain, always) __</a:t>
            </a:r>
            <a:r>
              <a:rPr lang="en-US" sz="4200" u="sng" dirty="0" smtClean="0"/>
              <a:t>is always raining</a:t>
            </a:r>
            <a:r>
              <a:rPr lang="en-US" sz="4200" dirty="0" smtClean="0"/>
              <a:t>__. </a:t>
            </a:r>
            <a:br>
              <a:rPr lang="en-US" sz="4200" dirty="0" smtClean="0"/>
            </a:br>
            <a:r>
              <a:rPr lang="en-US" sz="4200" dirty="0" smtClean="0"/>
              <a:t/>
            </a:r>
            <a:br>
              <a:rPr lang="en-US" sz="4200" dirty="0" smtClean="0"/>
            </a:br>
            <a:r>
              <a:rPr lang="en-US" sz="4200" dirty="0" smtClean="0"/>
              <a:t>4. I'm sorry I can't hear what you  (say)_</a:t>
            </a:r>
            <a:r>
              <a:rPr lang="en-US" sz="4200" u="sng" dirty="0" smtClean="0"/>
              <a:t>are sayin</a:t>
            </a:r>
            <a:r>
              <a:rPr lang="en-US" sz="4200" dirty="0" smtClean="0"/>
              <a:t>g_  because everybody (talk)__</a:t>
            </a:r>
            <a:r>
              <a:rPr lang="en-US" sz="4200" u="sng" dirty="0" smtClean="0"/>
              <a:t>is  talking_</a:t>
            </a:r>
            <a:r>
              <a:rPr lang="en-US" sz="4200" dirty="0" smtClean="0"/>
              <a:t>  so loudly. </a:t>
            </a:r>
            <a:br>
              <a:rPr lang="en-US" sz="4200" dirty="0" smtClean="0"/>
            </a:br>
            <a:r>
              <a:rPr lang="en-US" sz="4200" dirty="0" smtClean="0"/>
              <a:t/>
            </a:r>
            <a:br>
              <a:rPr lang="en-US" sz="4200" dirty="0" smtClean="0"/>
            </a:br>
            <a:r>
              <a:rPr lang="en-US" sz="4200" dirty="0" smtClean="0"/>
              <a:t>5. Justin _</a:t>
            </a:r>
            <a:r>
              <a:rPr lang="en-US" sz="4200" u="sng" dirty="0" smtClean="0"/>
              <a:t>is currently writing</a:t>
            </a:r>
            <a:r>
              <a:rPr lang="en-US" sz="4200" dirty="0" smtClean="0"/>
              <a:t>__(write, currently)  a book about his adventures in Tibet. I hope he can find a good publisher when he is finished. </a:t>
            </a:r>
            <a:br>
              <a:rPr lang="en-US" sz="4200" dirty="0" smtClean="0"/>
            </a:br>
            <a:r>
              <a:rPr lang="en-US" sz="4200" dirty="0" smtClean="0"/>
              <a:t/>
            </a:r>
            <a:br>
              <a:rPr lang="en-US" sz="4200" dirty="0" smtClean="0"/>
            </a:br>
            <a:r>
              <a:rPr lang="en-US" sz="4200" dirty="0" smtClean="0"/>
              <a:t>6. Jim: Do you want to come over for dinner tonight?</a:t>
            </a:r>
            <a:br>
              <a:rPr lang="en-US" sz="4200" dirty="0" smtClean="0"/>
            </a:br>
            <a:r>
              <a:rPr lang="en-US" sz="4200" dirty="0" smtClean="0"/>
              <a:t>Denise: Oh, I'm sorry, I can't. I (go) __________ to a movie tonight with some friends. </a:t>
            </a:r>
            <a:br>
              <a:rPr lang="en-US" sz="4200" dirty="0" smtClean="0"/>
            </a:br>
            <a:r>
              <a:rPr lang="en-US" sz="4200" dirty="0" smtClean="0"/>
              <a:t/>
            </a:r>
            <a:br>
              <a:rPr lang="en-US" sz="4200" dirty="0" smtClean="0"/>
            </a:br>
            <a:endParaRPr lang="en-US" sz="4200"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CONTINUOUS</a:t>
            </a:r>
            <a:br>
              <a:rPr lang="en-US" dirty="0" smtClean="0"/>
            </a:br>
            <a:endParaRPr lang="en-US" dirty="0"/>
          </a:p>
        </p:txBody>
      </p:sp>
      <p:sp>
        <p:nvSpPr>
          <p:cNvPr id="3" name="Content Placeholder 2"/>
          <p:cNvSpPr>
            <a:spLocks noGrp="1"/>
          </p:cNvSpPr>
          <p:nvPr>
            <p:ph idx="1"/>
          </p:nvPr>
        </p:nvSpPr>
        <p:spPr>
          <a:xfrm>
            <a:off x="0" y="1371600"/>
            <a:ext cx="8686800" cy="5486399"/>
          </a:xfrm>
        </p:spPr>
        <p:txBody>
          <a:bodyPr>
            <a:normAutofit fontScale="47500" lnSpcReduction="20000"/>
          </a:bodyPr>
          <a:lstStyle/>
          <a:p>
            <a:r>
              <a:rPr lang="en-US" sz="4200" dirty="0" smtClean="0"/>
              <a:t>Using the words in parentheses, complete the text below with the appropriate  present continuous tense.</a:t>
            </a:r>
          </a:p>
          <a:p>
            <a:r>
              <a:rPr lang="en-US" sz="4200" dirty="0" smtClean="0"/>
              <a:t/>
            </a:r>
            <a:br>
              <a:rPr lang="en-US" sz="4200" dirty="0" smtClean="0"/>
            </a:br>
            <a:r>
              <a:rPr lang="en-US" sz="4200" dirty="0" smtClean="0"/>
              <a:t/>
            </a:r>
            <a:br>
              <a:rPr lang="en-US" sz="4200" dirty="0" smtClean="0"/>
            </a:br>
            <a:r>
              <a:rPr lang="en-US" sz="4200" dirty="0" smtClean="0"/>
              <a:t>1. </a:t>
            </a:r>
            <a:r>
              <a:rPr lang="en-US" sz="4200" dirty="0" err="1" smtClean="0"/>
              <a:t>Shhhhh</a:t>
            </a:r>
            <a:r>
              <a:rPr lang="en-US" sz="4200" dirty="0" smtClean="0"/>
              <a:t> ! Be quiet! John (sleep) _</a:t>
            </a:r>
            <a:r>
              <a:rPr lang="en-US" sz="4200" u="sng" dirty="0" smtClean="0"/>
              <a:t>is sleeping</a:t>
            </a:r>
            <a:r>
              <a:rPr lang="en-US" sz="4200" dirty="0" smtClean="0"/>
              <a:t>__. </a:t>
            </a:r>
            <a:br>
              <a:rPr lang="en-US" sz="4200" dirty="0" smtClean="0"/>
            </a:br>
            <a:r>
              <a:rPr lang="en-US" sz="4200" dirty="0" smtClean="0"/>
              <a:t/>
            </a:r>
            <a:br>
              <a:rPr lang="en-US" sz="4200" dirty="0" smtClean="0"/>
            </a:br>
            <a:r>
              <a:rPr lang="en-US" sz="4200" dirty="0" smtClean="0"/>
              <a:t>2. Don't forget to take your umbrella. It (rain) _</a:t>
            </a:r>
            <a:r>
              <a:rPr lang="en-US" sz="4200" u="sng" dirty="0" smtClean="0"/>
              <a:t>is raining</a:t>
            </a:r>
            <a:r>
              <a:rPr lang="en-US" sz="4200" dirty="0" smtClean="0"/>
              <a:t>_. </a:t>
            </a:r>
            <a:br>
              <a:rPr lang="en-US" sz="4200" dirty="0" smtClean="0"/>
            </a:br>
            <a:r>
              <a:rPr lang="en-US" sz="4200" dirty="0" smtClean="0"/>
              <a:t/>
            </a:r>
            <a:br>
              <a:rPr lang="en-US" sz="4200" dirty="0" smtClean="0"/>
            </a:br>
            <a:r>
              <a:rPr lang="en-US" sz="4200" dirty="0" smtClean="0"/>
              <a:t>3. I hate living in Seattle because it (rain, always) __</a:t>
            </a:r>
            <a:r>
              <a:rPr lang="en-US" sz="4200" u="sng" dirty="0" smtClean="0"/>
              <a:t>is always raining</a:t>
            </a:r>
            <a:r>
              <a:rPr lang="en-US" sz="4200" dirty="0" smtClean="0"/>
              <a:t>__. </a:t>
            </a:r>
            <a:br>
              <a:rPr lang="en-US" sz="4200" dirty="0" smtClean="0"/>
            </a:br>
            <a:r>
              <a:rPr lang="en-US" sz="4200" dirty="0" smtClean="0"/>
              <a:t/>
            </a:r>
            <a:br>
              <a:rPr lang="en-US" sz="4200" dirty="0" smtClean="0"/>
            </a:br>
            <a:r>
              <a:rPr lang="en-US" sz="4200" dirty="0" smtClean="0"/>
              <a:t>4. I'm sorry I can't hear what you  (say)_</a:t>
            </a:r>
            <a:r>
              <a:rPr lang="en-US" sz="4200" u="sng" dirty="0" smtClean="0"/>
              <a:t>are sayin</a:t>
            </a:r>
            <a:r>
              <a:rPr lang="en-US" sz="4200" dirty="0" smtClean="0"/>
              <a:t>g_  because everybody (talk)__</a:t>
            </a:r>
            <a:r>
              <a:rPr lang="en-US" sz="4200" u="sng" dirty="0" smtClean="0"/>
              <a:t>is  talking_</a:t>
            </a:r>
            <a:r>
              <a:rPr lang="en-US" sz="4200" dirty="0" smtClean="0"/>
              <a:t>  so loudly. </a:t>
            </a:r>
            <a:br>
              <a:rPr lang="en-US" sz="4200" dirty="0" smtClean="0"/>
            </a:br>
            <a:r>
              <a:rPr lang="en-US" sz="4200" dirty="0" smtClean="0"/>
              <a:t/>
            </a:r>
            <a:br>
              <a:rPr lang="en-US" sz="4200" dirty="0" smtClean="0"/>
            </a:br>
            <a:r>
              <a:rPr lang="en-US" sz="4200" dirty="0" smtClean="0"/>
              <a:t>5. Justin _</a:t>
            </a:r>
            <a:r>
              <a:rPr lang="en-US" sz="4200" u="sng" dirty="0" smtClean="0"/>
              <a:t>is currently writing</a:t>
            </a:r>
            <a:r>
              <a:rPr lang="en-US" sz="4200" dirty="0" smtClean="0"/>
              <a:t>__(write, currently)  a book about his adventures in Tibet. I hope he can find a good publisher when he is finished. </a:t>
            </a:r>
            <a:br>
              <a:rPr lang="en-US" sz="4200" dirty="0" smtClean="0"/>
            </a:br>
            <a:r>
              <a:rPr lang="en-US" sz="4200" dirty="0" smtClean="0"/>
              <a:t/>
            </a:r>
            <a:br>
              <a:rPr lang="en-US" sz="4200" dirty="0" smtClean="0"/>
            </a:br>
            <a:r>
              <a:rPr lang="en-US" sz="4200" dirty="0" smtClean="0"/>
              <a:t>6. Jim: Do you want to come over for dinner tonight?</a:t>
            </a:r>
            <a:br>
              <a:rPr lang="en-US" sz="4200" dirty="0" smtClean="0"/>
            </a:br>
            <a:r>
              <a:rPr lang="en-US" sz="4200" dirty="0" smtClean="0"/>
              <a:t>Denise: Oh, I'm sorry, I can't. I (go) </a:t>
            </a:r>
            <a:r>
              <a:rPr lang="en-US" sz="4200" u="sng" dirty="0" smtClean="0"/>
              <a:t>_am going</a:t>
            </a:r>
            <a:r>
              <a:rPr lang="en-US" sz="4200" dirty="0" smtClean="0"/>
              <a:t>_ to a movie tonight with some friends. </a:t>
            </a:r>
            <a:br>
              <a:rPr lang="en-US" sz="4200" dirty="0" smtClean="0"/>
            </a:br>
            <a:r>
              <a:rPr lang="en-US" sz="4200" dirty="0" smtClean="0"/>
              <a:t/>
            </a:r>
            <a:br>
              <a:rPr lang="en-US" sz="4200" dirty="0" smtClean="0"/>
            </a:br>
            <a:endParaRPr lang="en-US" sz="4200"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VERB  CONTINUOUS</a:t>
            </a:r>
            <a:endParaRPr lang="en-US" dirty="0"/>
          </a:p>
        </p:txBody>
      </p:sp>
      <p:sp>
        <p:nvSpPr>
          <p:cNvPr id="3" name="Content Placeholder 2"/>
          <p:cNvSpPr>
            <a:spLocks noGrp="1"/>
          </p:cNvSpPr>
          <p:nvPr>
            <p:ph idx="1"/>
          </p:nvPr>
        </p:nvSpPr>
        <p:spPr/>
        <p:txBody>
          <a:bodyPr/>
          <a:lstStyle/>
          <a:p>
            <a:r>
              <a:rPr lang="en-US" dirty="0" smtClean="0"/>
              <a:t>PAST  CONTINUOUS</a:t>
            </a:r>
          </a:p>
          <a:p>
            <a:endParaRPr lang="en-US" dirty="0"/>
          </a:p>
        </p:txBody>
      </p:sp>
      <p:graphicFrame>
        <p:nvGraphicFramePr>
          <p:cNvPr id="4" name="Table 3"/>
          <p:cNvGraphicFramePr>
            <a:graphicFrameLocks noGrp="1"/>
          </p:cNvGraphicFramePr>
          <p:nvPr/>
        </p:nvGraphicFramePr>
        <p:xfrm>
          <a:off x="609602" y="2819399"/>
          <a:ext cx="8000998" cy="3048002"/>
        </p:xfrm>
        <a:graphic>
          <a:graphicData uri="http://schemas.openxmlformats.org/drawingml/2006/table">
            <a:tbl>
              <a:tblPr/>
              <a:tblGrid>
                <a:gridCol w="1300162"/>
                <a:gridCol w="2300287"/>
                <a:gridCol w="2500312"/>
                <a:gridCol w="1900237"/>
              </a:tblGrid>
              <a:tr h="841632">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1" i="0" u="none" strike="noStrike" dirty="0">
                          <a:solidFill>
                            <a:srgbClr val="000000"/>
                          </a:solidFill>
                          <a:latin typeface="CentSchbkCyrill BT" pitchFamily="18" charset="-52"/>
                        </a:rPr>
                        <a:t>AFFIRMATIVE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1" i="0" u="none" strike="noStrike">
                          <a:solidFill>
                            <a:srgbClr val="000000"/>
                          </a:solidFill>
                          <a:latin typeface="CentSchbkCyrill BT" pitchFamily="18" charset="-52"/>
                        </a:rPr>
                        <a:t>NEGATIVE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1" i="0" u="none" strike="noStrike">
                          <a:solidFill>
                            <a:srgbClr val="000000"/>
                          </a:solidFill>
                          <a:latin typeface="CentSchbkCyrill BT" pitchFamily="18" charset="-52"/>
                        </a:rPr>
                        <a:t>QUESTION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523106">
                <a:tc>
                  <a:txBody>
                    <a:bodyPr/>
                    <a:lstStyle/>
                    <a:p>
                      <a:pPr algn="l" fontAlgn="b"/>
                      <a:r>
                        <a:rPr lang="en-US" sz="1500" b="1" i="0" u="none" strike="noStrike">
                          <a:solidFill>
                            <a:srgbClr val="000000"/>
                          </a:solidFill>
                          <a:latin typeface="CentSchbkCyrill BT" pitchFamily="18" charset="-52"/>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1" i="0" u="none" strike="noStrike">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41632">
                <a:tc>
                  <a:txBody>
                    <a:bodyPr/>
                    <a:lstStyle/>
                    <a:p>
                      <a:pPr algn="l" fontAlgn="b"/>
                      <a:r>
                        <a:rPr lang="en-US" sz="2000" b="1" i="0" u="none" strike="noStrike" dirty="0" smtClean="0">
                          <a:solidFill>
                            <a:srgbClr val="000000"/>
                          </a:solidFill>
                          <a:latin typeface="CentSchbkCyrill BT" pitchFamily="18" charset="-52"/>
                        </a:rPr>
                        <a:t>I, he</a:t>
                      </a:r>
                      <a:r>
                        <a:rPr lang="en-US" sz="2000" b="1" i="0" u="none" strike="noStrike" dirty="0">
                          <a:solidFill>
                            <a:srgbClr val="000000"/>
                          </a:solidFill>
                          <a:latin typeface="CentSchbkCyrill BT" pitchFamily="18" charset="-52"/>
                        </a:rPr>
                        <a:t>, she, 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smtClean="0">
                          <a:solidFill>
                            <a:srgbClr val="000000"/>
                          </a:solidFill>
                          <a:latin typeface="CentSchbkCyrill BT" pitchFamily="18" charset="-52"/>
                        </a:rPr>
                        <a:t>I</a:t>
                      </a:r>
                      <a:r>
                        <a:rPr lang="en-US" sz="2000" b="1" i="0" u="none" strike="noStrike" baseline="0" dirty="0" smtClean="0">
                          <a:solidFill>
                            <a:srgbClr val="000000"/>
                          </a:solidFill>
                          <a:latin typeface="CentSchbkCyrill BT" pitchFamily="18" charset="-52"/>
                        </a:rPr>
                        <a:t> was </a:t>
                      </a:r>
                      <a:r>
                        <a:rPr lang="en-US" sz="2000" b="1" i="0" u="none" strike="noStrike" dirty="0" smtClean="0">
                          <a:solidFill>
                            <a:srgbClr val="000000"/>
                          </a:solidFill>
                          <a:latin typeface="CentSchbkCyrill BT" pitchFamily="18" charset="-52"/>
                        </a:rPr>
                        <a:t> </a:t>
                      </a:r>
                      <a:r>
                        <a:rPr lang="en-US" sz="2000" b="1" i="0" u="none" strike="noStrike" dirty="0">
                          <a:solidFill>
                            <a:srgbClr val="000000"/>
                          </a:solidFill>
                          <a:latin typeface="CentSchbkCyrill BT" pitchFamily="18" charset="-52"/>
                        </a:rPr>
                        <a:t>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smtClean="0">
                          <a:solidFill>
                            <a:srgbClr val="000000"/>
                          </a:solidFill>
                          <a:latin typeface="CentSchbkCyrill BT" pitchFamily="18" charset="-52"/>
                        </a:rPr>
                        <a:t>I</a:t>
                      </a:r>
                      <a:r>
                        <a:rPr lang="en-US" sz="2000" b="1" i="0" u="none" strike="noStrike" baseline="0" dirty="0" smtClean="0">
                          <a:solidFill>
                            <a:srgbClr val="000000"/>
                          </a:solidFill>
                          <a:latin typeface="CentSchbkCyrill BT" pitchFamily="18" charset="-52"/>
                        </a:rPr>
                        <a:t> was</a:t>
                      </a:r>
                      <a:r>
                        <a:rPr lang="en-US" sz="2000" b="1" i="0" u="none" strike="noStrike" dirty="0" smtClean="0">
                          <a:solidFill>
                            <a:srgbClr val="000000"/>
                          </a:solidFill>
                          <a:latin typeface="CentSchbkCyrill BT" pitchFamily="18" charset="-52"/>
                        </a:rPr>
                        <a:t> </a:t>
                      </a:r>
                      <a:r>
                        <a:rPr lang="en-US" sz="2000" b="1" i="0" u="none" strike="noStrike" dirty="0">
                          <a:solidFill>
                            <a:srgbClr val="000000"/>
                          </a:solidFill>
                          <a:latin typeface="CentSchbkCyrill BT" pitchFamily="18" charset="-52"/>
                        </a:rPr>
                        <a:t>not 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smtClean="0">
                          <a:solidFill>
                            <a:srgbClr val="000000"/>
                          </a:solidFill>
                          <a:latin typeface="CentSchbkCyrill BT" pitchFamily="18" charset="-52"/>
                        </a:rPr>
                        <a:t>Was</a:t>
                      </a:r>
                      <a:r>
                        <a:rPr lang="en-US" sz="2000" b="1" i="0" u="none" strike="noStrike" baseline="0" dirty="0" smtClean="0">
                          <a:solidFill>
                            <a:srgbClr val="000000"/>
                          </a:solidFill>
                          <a:latin typeface="CentSchbkCyrill BT" pitchFamily="18" charset="-52"/>
                        </a:rPr>
                        <a:t> I</a:t>
                      </a:r>
                      <a:r>
                        <a:rPr lang="en-US" sz="2000" b="1" i="0" u="none" strike="noStrike" dirty="0" smtClean="0">
                          <a:solidFill>
                            <a:srgbClr val="000000"/>
                          </a:solidFill>
                          <a:latin typeface="CentSchbkCyrill BT" pitchFamily="18" charset="-52"/>
                        </a:rPr>
                        <a:t> </a:t>
                      </a:r>
                      <a:r>
                        <a:rPr lang="en-US" sz="2000" b="1" i="0" u="none" strike="noStrike" dirty="0">
                          <a:solidFill>
                            <a:srgbClr val="000000"/>
                          </a:solidFill>
                          <a:latin typeface="CentSchbkCyrill BT" pitchFamily="18" charset="-52"/>
                        </a:rPr>
                        <a:t>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1632">
                <a:tc>
                  <a:txBody>
                    <a:bodyPr/>
                    <a:lstStyle/>
                    <a:p>
                      <a:pPr algn="l" fontAlgn="b"/>
                      <a:r>
                        <a:rPr lang="en-US" sz="2000" b="1" i="0" u="none" strike="noStrike" dirty="0">
                          <a:solidFill>
                            <a:srgbClr val="000000"/>
                          </a:solidFill>
                          <a:latin typeface="CentSchbkCyrill BT" pitchFamily="18" charset="-52"/>
                        </a:rPr>
                        <a:t>you, we, they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a:solidFill>
                            <a:srgbClr val="000000"/>
                          </a:solidFill>
                          <a:latin typeface="CentSchbkCyrill BT" pitchFamily="18" charset="-52"/>
                        </a:rPr>
                        <a:t>You </a:t>
                      </a:r>
                      <a:r>
                        <a:rPr lang="en-US" sz="2000" b="1" i="0" u="none" strike="noStrike" dirty="0" smtClean="0">
                          <a:solidFill>
                            <a:srgbClr val="000000"/>
                          </a:solidFill>
                          <a:latin typeface="CentSchbkCyrill BT" pitchFamily="18" charset="-52"/>
                        </a:rPr>
                        <a:t>were playing</a:t>
                      </a:r>
                      <a:r>
                        <a:rPr lang="en-US" sz="20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a:solidFill>
                            <a:srgbClr val="000000"/>
                          </a:solidFill>
                          <a:latin typeface="CentSchbkCyrill BT" pitchFamily="18" charset="-52"/>
                        </a:rPr>
                        <a:t>You </a:t>
                      </a:r>
                      <a:r>
                        <a:rPr lang="en-US" sz="2000" b="1" i="0" u="none" strike="noStrike" dirty="0" smtClean="0">
                          <a:solidFill>
                            <a:srgbClr val="000000"/>
                          </a:solidFill>
                          <a:latin typeface="CentSchbkCyrill BT" pitchFamily="18" charset="-52"/>
                        </a:rPr>
                        <a:t>were</a:t>
                      </a:r>
                      <a:r>
                        <a:rPr lang="en-US" sz="2000" b="1" i="0" u="none" strike="noStrike" baseline="0" dirty="0" smtClean="0">
                          <a:solidFill>
                            <a:srgbClr val="000000"/>
                          </a:solidFill>
                          <a:latin typeface="CentSchbkCyrill BT" pitchFamily="18" charset="-52"/>
                        </a:rPr>
                        <a:t> </a:t>
                      </a:r>
                      <a:r>
                        <a:rPr lang="en-US" sz="2000" b="1" i="0" u="none" strike="noStrike" dirty="0" smtClean="0">
                          <a:solidFill>
                            <a:srgbClr val="000000"/>
                          </a:solidFill>
                          <a:latin typeface="CentSchbkCyrill BT" pitchFamily="18" charset="-52"/>
                        </a:rPr>
                        <a:t>not </a:t>
                      </a:r>
                      <a:r>
                        <a:rPr lang="en-US" sz="2000" b="1" i="0" u="none" strike="noStrike" dirty="0">
                          <a:solidFill>
                            <a:srgbClr val="000000"/>
                          </a:solidFill>
                          <a:latin typeface="CentSchbkCyrill BT" pitchFamily="18" charset="-52"/>
                        </a:rPr>
                        <a:t>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smtClean="0">
                          <a:solidFill>
                            <a:srgbClr val="000000"/>
                          </a:solidFill>
                          <a:latin typeface="CentSchbkCyrill BT" pitchFamily="18" charset="-52"/>
                        </a:rPr>
                        <a:t>Were</a:t>
                      </a:r>
                      <a:r>
                        <a:rPr lang="en-US" sz="2000" b="1" i="0" u="none" strike="noStrike" baseline="0" dirty="0" smtClean="0">
                          <a:solidFill>
                            <a:srgbClr val="000000"/>
                          </a:solidFill>
                          <a:latin typeface="CentSchbkCyrill BT" pitchFamily="18" charset="-52"/>
                        </a:rPr>
                        <a:t>  </a:t>
                      </a:r>
                      <a:r>
                        <a:rPr lang="en-US" sz="2000" b="1" i="0" u="none" strike="noStrike" dirty="0" smtClean="0">
                          <a:solidFill>
                            <a:srgbClr val="000000"/>
                          </a:solidFill>
                          <a:latin typeface="CentSchbkCyrill BT" pitchFamily="18" charset="-52"/>
                        </a:rPr>
                        <a:t>you </a:t>
                      </a:r>
                      <a:r>
                        <a:rPr lang="en-US" sz="2000" b="1" i="0" u="none" strike="noStrike" dirty="0">
                          <a:solidFill>
                            <a:srgbClr val="000000"/>
                          </a:solidFill>
                          <a:latin typeface="CentSchbkCyrill BT" pitchFamily="18" charset="-52"/>
                        </a:rPr>
                        <a:t>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VERB  CONTINUOUS</a:t>
            </a:r>
            <a:endParaRPr lang="en-US" dirty="0"/>
          </a:p>
        </p:txBody>
      </p:sp>
      <p:sp>
        <p:nvSpPr>
          <p:cNvPr id="3" name="Content Placeholder 2"/>
          <p:cNvSpPr>
            <a:spLocks noGrp="1"/>
          </p:cNvSpPr>
          <p:nvPr>
            <p:ph idx="1"/>
          </p:nvPr>
        </p:nvSpPr>
        <p:spPr/>
        <p:txBody>
          <a:bodyPr/>
          <a:lstStyle/>
          <a:p>
            <a:r>
              <a:rPr lang="en-US" b="1" dirty="0" smtClean="0"/>
              <a:t>PAST CONTINUOUS</a:t>
            </a:r>
          </a:p>
          <a:p>
            <a:r>
              <a:rPr lang="en-US" dirty="0" smtClean="0"/>
              <a:t>WAS  with the personal pronouns I, he, she or it (or the singular forms of nouns.)</a:t>
            </a:r>
          </a:p>
          <a:p>
            <a:r>
              <a:rPr lang="en-US" dirty="0" smtClean="0"/>
              <a:t>WERE with the personal pronouns you, we, they (or the plural form of nouns.)</a:t>
            </a:r>
            <a:endParaRPr lang="en-US" dirty="0"/>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Uses of  PAST CONTINUOUS</a:t>
            </a:r>
            <a:br>
              <a:rPr lang="en-US" dirty="0" smtClean="0"/>
            </a:br>
            <a:r>
              <a:rPr lang="en-US" sz="2800" dirty="0" smtClean="0"/>
              <a:t>1. puts emphasis on the course of an action in the past.</a:t>
            </a:r>
            <a:r>
              <a:rPr lang="en-US" dirty="0" smtClean="0"/>
              <a:t/>
            </a:r>
            <a:br>
              <a:rPr lang="en-US" dirty="0" smtClean="0"/>
            </a:br>
            <a:endParaRPr lang="en-US" dirty="0"/>
          </a:p>
        </p:txBody>
      </p:sp>
      <p:sp>
        <p:nvSpPr>
          <p:cNvPr id="13" name="Text Placeholder 12"/>
          <p:cNvSpPr>
            <a:spLocks noGrp="1"/>
          </p:cNvSpPr>
          <p:nvPr>
            <p:ph type="body" idx="1"/>
          </p:nvPr>
        </p:nvSpPr>
        <p:spPr/>
        <p:txBody>
          <a:bodyPr/>
          <a:lstStyle/>
          <a:p>
            <a:r>
              <a:rPr lang="en-US" b="0" dirty="0" smtClean="0"/>
              <a:t>He </a:t>
            </a:r>
            <a:r>
              <a:rPr lang="en-US" i="1" u="sng" dirty="0" err="1" smtClean="0"/>
              <a:t>wAs</a:t>
            </a:r>
            <a:r>
              <a:rPr lang="en-US" i="1" u="sng" dirty="0" smtClean="0"/>
              <a:t> playing </a:t>
            </a:r>
            <a:r>
              <a:rPr lang="en-US" b="0" dirty="0" smtClean="0"/>
              <a:t>football.</a:t>
            </a:r>
          </a:p>
          <a:p>
            <a:endParaRPr lang="en-US" dirty="0"/>
          </a:p>
        </p:txBody>
      </p:sp>
      <p:sp>
        <p:nvSpPr>
          <p:cNvPr id="14" name="Text Placeholder 13"/>
          <p:cNvSpPr>
            <a:spLocks noGrp="1"/>
          </p:cNvSpPr>
          <p:nvPr>
            <p:ph type="body" sz="quarter" idx="3"/>
          </p:nvPr>
        </p:nvSpPr>
        <p:spPr/>
        <p:txBody>
          <a:bodyPr/>
          <a:lstStyle/>
          <a:p>
            <a:endParaRPr lang="en-US"/>
          </a:p>
        </p:txBody>
      </p:sp>
      <p:sp>
        <p:nvSpPr>
          <p:cNvPr id="15" name="Content Placeholder 14"/>
          <p:cNvSpPr>
            <a:spLocks noGrp="1"/>
          </p:cNvSpPr>
          <p:nvPr>
            <p:ph sz="quarter" idx="4"/>
          </p:nvPr>
        </p:nvSpPr>
        <p:spPr/>
        <p:txBody>
          <a:bodyPr/>
          <a:lstStyle/>
          <a:p>
            <a:endParaRPr lang="en-US" dirty="0"/>
          </a:p>
        </p:txBody>
      </p:sp>
      <p:pic>
        <p:nvPicPr>
          <p:cNvPr id="16" name="Picture 2" descr="http://sr.photos3.fotosearch.com/bthumb/IMZ/IMZ004/pgi0279.jpg"/>
          <p:cNvPicPr>
            <a:picLocks noGrp="1" noChangeAspect="1" noChangeArrowheads="1"/>
          </p:cNvPicPr>
          <p:nvPr>
            <p:ph sz="half" idx="2"/>
          </p:nvPr>
        </p:nvPicPr>
        <p:blipFill>
          <a:blip r:embed="rId2"/>
          <a:srcRect/>
          <a:stretch>
            <a:fillRect/>
          </a:stretch>
        </p:blipFill>
        <p:spPr bwMode="auto">
          <a:xfrm>
            <a:off x="708735" y="2667000"/>
            <a:ext cx="3253665" cy="3234526"/>
          </a:xfrm>
          <a:prstGeom prst="rect">
            <a:avLst/>
          </a:prstGeom>
          <a:noFill/>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Uses of  PAST CONTINUOUS</a:t>
            </a:r>
            <a:br>
              <a:rPr lang="en-US" dirty="0" smtClean="0"/>
            </a:br>
            <a:r>
              <a:rPr lang="en-US" sz="2800" dirty="0" smtClean="0"/>
              <a:t>2.two actions happening at the same time in the past.</a:t>
            </a:r>
            <a:r>
              <a:rPr lang="en-US" dirty="0" smtClean="0"/>
              <a:t/>
            </a:r>
            <a:br>
              <a:rPr lang="en-US" dirty="0" smtClean="0"/>
            </a:br>
            <a:endParaRPr lang="en-US" dirty="0"/>
          </a:p>
        </p:txBody>
      </p:sp>
      <p:sp>
        <p:nvSpPr>
          <p:cNvPr id="13" name="Text Placeholder 12"/>
          <p:cNvSpPr>
            <a:spLocks noGrp="1"/>
          </p:cNvSpPr>
          <p:nvPr>
            <p:ph type="body" idx="1"/>
          </p:nvPr>
        </p:nvSpPr>
        <p:spPr>
          <a:xfrm>
            <a:off x="304800" y="1524001"/>
            <a:ext cx="4192588" cy="1143000"/>
          </a:xfrm>
        </p:spPr>
        <p:txBody>
          <a:bodyPr>
            <a:normAutofit lnSpcReduction="10000"/>
          </a:bodyPr>
          <a:lstStyle/>
          <a:p>
            <a:r>
              <a:rPr lang="en-US" b="0" dirty="0" err="1" smtClean="0"/>
              <a:t>wHile</a:t>
            </a:r>
            <a:r>
              <a:rPr lang="en-US" b="0" dirty="0" smtClean="0"/>
              <a:t>  she </a:t>
            </a:r>
            <a:r>
              <a:rPr lang="en-US" i="1" u="sng" dirty="0" err="1" smtClean="0"/>
              <a:t>wAs</a:t>
            </a:r>
            <a:r>
              <a:rPr lang="en-US" i="1" u="sng" dirty="0" smtClean="0"/>
              <a:t> </a:t>
            </a:r>
            <a:r>
              <a:rPr lang="en-US" i="1" u="sng" dirty="0" err="1" smtClean="0"/>
              <a:t>preraring</a:t>
            </a:r>
            <a:r>
              <a:rPr lang="en-US" i="1" u="sng" dirty="0" smtClean="0"/>
              <a:t> dinner, he was washing the dishes.</a:t>
            </a:r>
            <a:endParaRPr lang="en-US" dirty="0"/>
          </a:p>
        </p:txBody>
      </p:sp>
      <p:sp>
        <p:nvSpPr>
          <p:cNvPr id="14" name="Text Placeholder 13"/>
          <p:cNvSpPr>
            <a:spLocks noGrp="1"/>
          </p:cNvSpPr>
          <p:nvPr>
            <p:ph type="body" sz="quarter" idx="3"/>
          </p:nvPr>
        </p:nvSpPr>
        <p:spPr/>
        <p:txBody>
          <a:bodyPr/>
          <a:lstStyle/>
          <a:p>
            <a:endParaRPr lang="en-US" dirty="0"/>
          </a:p>
        </p:txBody>
      </p:sp>
      <p:pic>
        <p:nvPicPr>
          <p:cNvPr id="9" name="Picture 6" descr="http://ts3.mm.bing.net/th?id=HN.608019927256141078&amp;pid=15.1"/>
          <p:cNvPicPr>
            <a:picLocks noGrp="1" noChangeAspect="1" noChangeArrowheads="1"/>
          </p:cNvPicPr>
          <p:nvPr>
            <p:ph sz="quarter" idx="4"/>
          </p:nvPr>
        </p:nvPicPr>
        <p:blipFill>
          <a:blip r:embed="rId2"/>
          <a:srcRect b="6667"/>
          <a:stretch>
            <a:fillRect/>
          </a:stretch>
        </p:blipFill>
        <p:spPr bwMode="auto">
          <a:xfrm>
            <a:off x="4953000" y="2743200"/>
            <a:ext cx="3200400" cy="3813228"/>
          </a:xfrm>
          <a:prstGeom prst="rect">
            <a:avLst/>
          </a:prstGeom>
          <a:ln>
            <a:noFill/>
          </a:ln>
          <a:effectLst>
            <a:softEdge rad="112500"/>
          </a:effectLst>
        </p:spPr>
      </p:pic>
      <p:pic>
        <p:nvPicPr>
          <p:cNvPr id="11" name="Picture 8" descr="http://comps.gograph.com/beautiful-lady-cooking-soup_gg60678477.jpg"/>
          <p:cNvPicPr>
            <a:picLocks noGrp="1" noChangeAspect="1" noChangeArrowheads="1"/>
          </p:cNvPicPr>
          <p:nvPr>
            <p:ph sz="half" idx="2"/>
          </p:nvPr>
        </p:nvPicPr>
        <p:blipFill>
          <a:blip r:embed="rId3"/>
          <a:srcRect b="7027"/>
          <a:stretch>
            <a:fillRect/>
          </a:stretch>
        </p:blipFill>
        <p:spPr bwMode="auto">
          <a:xfrm>
            <a:off x="1139031" y="2786856"/>
            <a:ext cx="3051969" cy="3736219"/>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Uses of  PAST CONTINUOUS</a:t>
            </a:r>
            <a:br>
              <a:rPr lang="en-US" dirty="0" smtClean="0"/>
            </a:br>
            <a:r>
              <a:rPr lang="en-US" sz="2800" dirty="0" smtClean="0"/>
              <a:t>3. action going on at a certain time in the past.</a:t>
            </a:r>
            <a:r>
              <a:rPr lang="en-US" dirty="0" smtClean="0"/>
              <a:t/>
            </a:r>
            <a:br>
              <a:rPr lang="en-US" dirty="0" smtClean="0"/>
            </a:br>
            <a:endParaRPr lang="en-US" dirty="0"/>
          </a:p>
        </p:txBody>
      </p:sp>
      <p:sp>
        <p:nvSpPr>
          <p:cNvPr id="13" name="Text Placeholder 12"/>
          <p:cNvSpPr>
            <a:spLocks noGrp="1"/>
          </p:cNvSpPr>
          <p:nvPr>
            <p:ph type="body" idx="1"/>
          </p:nvPr>
        </p:nvSpPr>
        <p:spPr>
          <a:xfrm>
            <a:off x="304800" y="1524001"/>
            <a:ext cx="4192588" cy="1143000"/>
          </a:xfrm>
        </p:spPr>
        <p:txBody>
          <a:bodyPr>
            <a:normAutofit lnSpcReduction="10000"/>
          </a:bodyPr>
          <a:lstStyle/>
          <a:p>
            <a:r>
              <a:rPr lang="en-US" b="0" dirty="0" err="1" smtClean="0"/>
              <a:t>wHen</a:t>
            </a:r>
            <a:r>
              <a:rPr lang="en-US" b="0" dirty="0" smtClean="0"/>
              <a:t>  I </a:t>
            </a:r>
            <a:r>
              <a:rPr lang="en-US" i="1" u="sng" dirty="0" smtClean="0"/>
              <a:t>was having </a:t>
            </a:r>
            <a:r>
              <a:rPr lang="en-US" b="0" dirty="0" smtClean="0"/>
              <a:t>breakfast, the phone suddenly rang.</a:t>
            </a:r>
            <a:endParaRPr lang="en-US" dirty="0"/>
          </a:p>
        </p:txBody>
      </p:sp>
      <p:sp>
        <p:nvSpPr>
          <p:cNvPr id="14" name="Text Placeholder 13"/>
          <p:cNvSpPr>
            <a:spLocks noGrp="1"/>
          </p:cNvSpPr>
          <p:nvPr>
            <p:ph type="body" sz="quarter" idx="3"/>
          </p:nvPr>
        </p:nvSpPr>
        <p:spPr/>
        <p:txBody>
          <a:bodyPr/>
          <a:lstStyle/>
          <a:p>
            <a:endParaRPr lang="en-US" dirty="0"/>
          </a:p>
        </p:txBody>
      </p:sp>
      <p:pic>
        <p:nvPicPr>
          <p:cNvPr id="10" name="Picture 10" descr="http://3.bp.blogspot.com/-nicYBQoV0hE/T9QFqRaFd3I/AAAAAAAAAhc/NTjZCPLFkbA/s320/ie3_pb_have_breakfast.jpg"/>
          <p:cNvPicPr>
            <a:picLocks noGrp="1" noChangeAspect="1" noChangeArrowheads="1"/>
          </p:cNvPicPr>
          <p:nvPr>
            <p:ph sz="half" idx="2"/>
          </p:nvPr>
        </p:nvPicPr>
        <p:blipFill>
          <a:blip r:embed="rId2"/>
          <a:srcRect/>
          <a:stretch>
            <a:fillRect/>
          </a:stretch>
        </p:blipFill>
        <p:spPr bwMode="auto">
          <a:xfrm>
            <a:off x="685800" y="2895600"/>
            <a:ext cx="3386138" cy="3386138"/>
          </a:xfrm>
          <a:prstGeom prst="rect">
            <a:avLst/>
          </a:prstGeom>
          <a:noFill/>
        </p:spPr>
      </p:pic>
      <p:pic>
        <p:nvPicPr>
          <p:cNvPr id="12" name="Picture 12" descr="http://ts2.mm.bing.net/th?id=HN.608029264518251109&amp;pid=15.1"/>
          <p:cNvPicPr>
            <a:picLocks noGrp="1" noChangeAspect="1" noChangeArrowheads="1"/>
          </p:cNvPicPr>
          <p:nvPr>
            <p:ph sz="quarter" idx="4"/>
          </p:nvPr>
        </p:nvPicPr>
        <p:blipFill>
          <a:blip r:embed="rId3"/>
          <a:srcRect/>
          <a:stretch>
            <a:fillRect/>
          </a:stretch>
        </p:blipFill>
        <p:spPr bwMode="auto">
          <a:xfrm>
            <a:off x="5237162" y="2996406"/>
            <a:ext cx="2857500" cy="2857500"/>
          </a:xfrm>
          <a:prstGeom prst="rect">
            <a:avLst/>
          </a:prstGeom>
          <a:noFill/>
        </p:spPr>
      </p:pic>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Uses of  PAST CONTINUOUS</a:t>
            </a:r>
            <a:br>
              <a:rPr lang="en-US" dirty="0" smtClean="0"/>
            </a:br>
            <a:r>
              <a:rPr lang="en-US" sz="2800" dirty="0" smtClean="0"/>
              <a:t>5. The action or situation had already started before this time but had not finished.</a:t>
            </a:r>
            <a:r>
              <a:rPr lang="en-US" dirty="0" smtClean="0"/>
              <a:t/>
            </a:r>
            <a:br>
              <a:rPr lang="en-US" dirty="0" smtClean="0"/>
            </a:br>
            <a:endParaRPr lang="en-US" dirty="0"/>
          </a:p>
        </p:txBody>
      </p:sp>
      <p:sp>
        <p:nvSpPr>
          <p:cNvPr id="13" name="Text Placeholder 12"/>
          <p:cNvSpPr>
            <a:spLocks noGrp="1"/>
          </p:cNvSpPr>
          <p:nvPr>
            <p:ph type="body" idx="1"/>
          </p:nvPr>
        </p:nvSpPr>
        <p:spPr>
          <a:xfrm>
            <a:off x="304800" y="1524001"/>
            <a:ext cx="4192588" cy="1143000"/>
          </a:xfrm>
        </p:spPr>
        <p:txBody>
          <a:bodyPr>
            <a:normAutofit/>
          </a:bodyPr>
          <a:lstStyle/>
          <a:p>
            <a:r>
              <a:rPr lang="en-US" b="0" dirty="0" err="1" smtClean="0"/>
              <a:t>wHen</a:t>
            </a:r>
            <a:r>
              <a:rPr lang="en-US" b="0" dirty="0" smtClean="0"/>
              <a:t> the phone rang, she </a:t>
            </a:r>
            <a:r>
              <a:rPr lang="en-US" i="1" u="sng" dirty="0" smtClean="0"/>
              <a:t>was writing </a:t>
            </a:r>
            <a:r>
              <a:rPr lang="en-US" b="0" dirty="0" smtClean="0"/>
              <a:t>a letter.</a:t>
            </a:r>
            <a:endParaRPr lang="en-US" dirty="0"/>
          </a:p>
        </p:txBody>
      </p:sp>
      <p:sp>
        <p:nvSpPr>
          <p:cNvPr id="14" name="Text Placeholder 13"/>
          <p:cNvSpPr>
            <a:spLocks noGrp="1"/>
          </p:cNvSpPr>
          <p:nvPr>
            <p:ph type="body" sz="quarter" idx="3"/>
          </p:nvPr>
        </p:nvSpPr>
        <p:spPr/>
        <p:txBody>
          <a:bodyPr>
            <a:normAutofit fontScale="92500" lnSpcReduction="10000"/>
          </a:bodyPr>
          <a:lstStyle/>
          <a:p>
            <a:r>
              <a:rPr lang="en-US" b="0" dirty="0" smtClean="0"/>
              <a:t>While we </a:t>
            </a:r>
            <a:r>
              <a:rPr lang="en-US" i="1" u="sng" dirty="0" smtClean="0"/>
              <a:t>were having </a:t>
            </a:r>
            <a:r>
              <a:rPr lang="en-US" b="0" dirty="0" smtClean="0"/>
              <a:t>the picnic, it started to rain.</a:t>
            </a:r>
            <a:endParaRPr lang="en-US" b="0" dirty="0"/>
          </a:p>
        </p:txBody>
      </p:sp>
      <p:pic>
        <p:nvPicPr>
          <p:cNvPr id="9" name="Picture 14" descr="http://thumbs.gograph.com/gg63636329.jpg"/>
          <p:cNvPicPr>
            <a:picLocks noGrp="1" noChangeAspect="1" noChangeArrowheads="1"/>
          </p:cNvPicPr>
          <p:nvPr>
            <p:ph sz="half" idx="2"/>
          </p:nvPr>
        </p:nvPicPr>
        <p:blipFill>
          <a:blip r:embed="rId2"/>
          <a:srcRect/>
          <a:stretch>
            <a:fillRect/>
          </a:stretch>
        </p:blipFill>
        <p:spPr bwMode="auto">
          <a:xfrm>
            <a:off x="0" y="2971800"/>
            <a:ext cx="4028110" cy="3464969"/>
          </a:xfrm>
          <a:prstGeom prst="rect">
            <a:avLst/>
          </a:prstGeom>
          <a:noFill/>
        </p:spPr>
      </p:pic>
      <p:pic>
        <p:nvPicPr>
          <p:cNvPr id="11" name="Picture 12" descr="http://ts2.mm.bing.net/th?id=HN.608029264518251109&amp;pid=15.1"/>
          <p:cNvPicPr>
            <a:picLocks noChangeAspect="1" noChangeArrowheads="1"/>
          </p:cNvPicPr>
          <p:nvPr/>
        </p:nvPicPr>
        <p:blipFill>
          <a:blip r:embed="rId3"/>
          <a:srcRect/>
          <a:stretch>
            <a:fillRect/>
          </a:stretch>
        </p:blipFill>
        <p:spPr bwMode="auto">
          <a:xfrm>
            <a:off x="2743200" y="5257800"/>
            <a:ext cx="858838" cy="858838"/>
          </a:xfrm>
          <a:prstGeom prst="rect">
            <a:avLst/>
          </a:prstGeom>
          <a:ln>
            <a:noFill/>
          </a:ln>
          <a:effectLst>
            <a:softEdge rad="112500"/>
          </a:effectLst>
        </p:spPr>
      </p:pic>
      <p:pic>
        <p:nvPicPr>
          <p:cNvPr id="15" name="Picture 16" descr="http://images.clipartof.com/thumbnails/101469-Royalty-Free-RF-Clipart-Illustration-Of-Two-Girls-And-A-Boy-Eating-Food-At-A-Picnic.jpg"/>
          <p:cNvPicPr>
            <a:picLocks noGrp="1" noChangeAspect="1" noChangeArrowheads="1"/>
          </p:cNvPicPr>
          <p:nvPr>
            <p:ph sz="quarter" idx="4"/>
          </p:nvPr>
        </p:nvPicPr>
        <p:blipFill>
          <a:blip r:embed="rId4"/>
          <a:srcRect b="13793"/>
          <a:stretch>
            <a:fillRect/>
          </a:stretch>
        </p:blipFill>
        <p:spPr bwMode="auto">
          <a:xfrm>
            <a:off x="5257800" y="3812052"/>
            <a:ext cx="2895600" cy="2169220"/>
          </a:xfrm>
          <a:prstGeom prst="rect">
            <a:avLst/>
          </a:prstGeom>
          <a:ln>
            <a:noFill/>
          </a:ln>
          <a:effectLst>
            <a:softEdge rad="112500"/>
          </a:effectLst>
        </p:spPr>
      </p:pic>
      <p:pic>
        <p:nvPicPr>
          <p:cNvPr id="16" name="Picture 18" descr="http://ts1.mm.bing.net/th?id=HN.608003082396435392&amp;pid=15.1"/>
          <p:cNvPicPr>
            <a:picLocks noChangeAspect="1" noChangeArrowheads="1"/>
          </p:cNvPicPr>
          <p:nvPr/>
        </p:nvPicPr>
        <p:blipFill>
          <a:blip r:embed="rId5"/>
          <a:srcRect/>
          <a:stretch>
            <a:fillRect/>
          </a:stretch>
        </p:blipFill>
        <p:spPr bwMode="auto">
          <a:xfrm>
            <a:off x="5486400" y="2362201"/>
            <a:ext cx="2469776" cy="1371600"/>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VERB  CONTINUOUS</a:t>
            </a:r>
            <a:endParaRPr lang="en-US" dirty="0"/>
          </a:p>
        </p:txBody>
      </p:sp>
      <p:sp>
        <p:nvSpPr>
          <p:cNvPr id="3" name="Content Placeholder 2"/>
          <p:cNvSpPr>
            <a:spLocks noGrp="1"/>
          </p:cNvSpPr>
          <p:nvPr>
            <p:ph idx="1"/>
          </p:nvPr>
        </p:nvSpPr>
        <p:spPr/>
        <p:txBody>
          <a:bodyPr/>
          <a:lstStyle/>
          <a:p>
            <a:endParaRPr lang="en-US" b="1" dirty="0" smtClean="0"/>
          </a:p>
          <a:p>
            <a:pPr marL="457200" indent="-457200">
              <a:buAutoNum type="arabicPeriod"/>
            </a:pPr>
            <a:r>
              <a:rPr lang="en-US" dirty="0" smtClean="0"/>
              <a:t>PRESENT CONTINUOUS</a:t>
            </a:r>
          </a:p>
          <a:p>
            <a:pPr marL="457200" indent="-457200">
              <a:buAutoNum type="arabicPeriod"/>
            </a:pPr>
            <a:r>
              <a:rPr lang="en-US" dirty="0" smtClean="0"/>
              <a:t>PAST CONTINUOUS</a:t>
            </a:r>
          </a:p>
          <a:p>
            <a:pPr marL="457200" indent="-457200">
              <a:buAutoNum type="arabicPeriod"/>
            </a:pPr>
            <a:r>
              <a:rPr lang="en-US" dirty="0" smtClean="0"/>
              <a:t>FUTURE CONTINUOUS</a:t>
            </a:r>
          </a:p>
          <a:p>
            <a:endParaRPr lang="en-US" dirty="0"/>
          </a:p>
        </p:txBody>
      </p:sp>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Uses of  PAST CONTINUOUS</a:t>
            </a:r>
            <a:br>
              <a:rPr lang="en-US" dirty="0" smtClean="0"/>
            </a:br>
            <a:r>
              <a:rPr lang="en-US" sz="2800" dirty="0" smtClean="0"/>
              <a:t>6. Specific Time as an interruption</a:t>
            </a:r>
            <a:r>
              <a:rPr lang="en-US" dirty="0" smtClean="0"/>
              <a:t/>
            </a:r>
            <a:br>
              <a:rPr lang="en-US" dirty="0" smtClean="0"/>
            </a:br>
            <a:endParaRPr lang="en-US" dirty="0"/>
          </a:p>
        </p:txBody>
      </p:sp>
      <p:sp>
        <p:nvSpPr>
          <p:cNvPr id="13" name="Text Placeholder 12"/>
          <p:cNvSpPr>
            <a:spLocks noGrp="1"/>
          </p:cNvSpPr>
          <p:nvPr>
            <p:ph type="body" idx="1"/>
          </p:nvPr>
        </p:nvSpPr>
        <p:spPr>
          <a:xfrm>
            <a:off x="304800" y="1524001"/>
            <a:ext cx="4192588" cy="1143000"/>
          </a:xfrm>
        </p:spPr>
        <p:txBody>
          <a:bodyPr>
            <a:normAutofit/>
          </a:bodyPr>
          <a:lstStyle/>
          <a:p>
            <a:r>
              <a:rPr lang="en-US" b="0" dirty="0" smtClean="0"/>
              <a:t>Last night at 6 pm, I </a:t>
            </a:r>
            <a:r>
              <a:rPr lang="en-US" i="1" u="sng" dirty="0" smtClean="0"/>
              <a:t>was eating</a:t>
            </a:r>
            <a:r>
              <a:rPr lang="en-US" b="0" dirty="0" smtClean="0"/>
              <a:t> dinner.</a:t>
            </a:r>
            <a:endParaRPr lang="en-US" dirty="0"/>
          </a:p>
        </p:txBody>
      </p:sp>
      <p:sp>
        <p:nvSpPr>
          <p:cNvPr id="14" name="Text Placeholder 13"/>
          <p:cNvSpPr>
            <a:spLocks noGrp="1"/>
          </p:cNvSpPr>
          <p:nvPr>
            <p:ph type="body" sz="quarter" idx="3"/>
          </p:nvPr>
        </p:nvSpPr>
        <p:spPr/>
        <p:txBody>
          <a:bodyPr>
            <a:normAutofit fontScale="92500" lnSpcReduction="10000"/>
          </a:bodyPr>
          <a:lstStyle/>
          <a:p>
            <a:r>
              <a:rPr lang="en-US" b="0" dirty="0" smtClean="0"/>
              <a:t>Yesterday at this time , I </a:t>
            </a:r>
            <a:r>
              <a:rPr lang="en-US" i="1" u="sng" dirty="0" smtClean="0"/>
              <a:t>was sitting</a:t>
            </a:r>
            <a:r>
              <a:rPr lang="en-US" b="0" dirty="0" smtClean="0"/>
              <a:t> at my desk at work.</a:t>
            </a:r>
            <a:endParaRPr lang="en-US" b="0" dirty="0"/>
          </a:p>
        </p:txBody>
      </p:sp>
      <p:pic>
        <p:nvPicPr>
          <p:cNvPr id="17" name="Picture 20" descr="http://ts3.mm.bing.net/th?id=HN.608004856214521558&amp;pid=15.1"/>
          <p:cNvPicPr>
            <a:picLocks noGrp="1" noChangeAspect="1" noChangeArrowheads="1"/>
          </p:cNvPicPr>
          <p:nvPr>
            <p:ph sz="half" idx="2"/>
          </p:nvPr>
        </p:nvPicPr>
        <p:blipFill>
          <a:blip r:embed="rId2" cstate="print"/>
          <a:srcRect/>
          <a:stretch>
            <a:fillRect/>
          </a:stretch>
        </p:blipFill>
        <p:spPr bwMode="auto">
          <a:xfrm>
            <a:off x="3048000" y="2590800"/>
            <a:ext cx="1051587" cy="1001490"/>
          </a:xfrm>
          <a:prstGeom prst="rect">
            <a:avLst/>
          </a:prstGeom>
          <a:ln>
            <a:noFill/>
          </a:ln>
          <a:effectLst>
            <a:softEdge rad="112500"/>
          </a:effectLst>
        </p:spPr>
      </p:pic>
      <p:pic>
        <p:nvPicPr>
          <p:cNvPr id="18" name="Picture 22" descr="http://www.clipartheaven.com/clipart/holidays/thanksgiving/thanksgiving-dinner-4-clipart.gif"/>
          <p:cNvPicPr>
            <a:picLocks noChangeAspect="1" noChangeArrowheads="1"/>
          </p:cNvPicPr>
          <p:nvPr/>
        </p:nvPicPr>
        <p:blipFill>
          <a:blip r:embed="rId3"/>
          <a:srcRect/>
          <a:stretch>
            <a:fillRect/>
          </a:stretch>
        </p:blipFill>
        <p:spPr bwMode="auto">
          <a:xfrm>
            <a:off x="1066800" y="3276600"/>
            <a:ext cx="2323161" cy="2114551"/>
          </a:xfrm>
          <a:prstGeom prst="rect">
            <a:avLst/>
          </a:prstGeom>
          <a:ln>
            <a:noFill/>
          </a:ln>
          <a:effectLst>
            <a:softEdge rad="112500"/>
          </a:effectLst>
        </p:spPr>
      </p:pic>
      <p:pic>
        <p:nvPicPr>
          <p:cNvPr id="19" name="Picture 24" descr="http://comps.fotosearch.com/comp/LIF/LIF140/nu202004.jpg"/>
          <p:cNvPicPr>
            <a:picLocks noGrp="1" noChangeAspect="1" noChangeArrowheads="1"/>
          </p:cNvPicPr>
          <p:nvPr>
            <p:ph sz="quarter" idx="4"/>
          </p:nvPr>
        </p:nvPicPr>
        <p:blipFill>
          <a:blip r:embed="rId4"/>
          <a:srcRect b="7027"/>
          <a:stretch>
            <a:fillRect/>
          </a:stretch>
        </p:blipFill>
        <p:spPr bwMode="auto">
          <a:xfrm>
            <a:off x="5791200" y="2723196"/>
            <a:ext cx="2438400" cy="2654462"/>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Uses of  PAST CONTINUOUS</a:t>
            </a:r>
            <a:br>
              <a:rPr lang="en-US" dirty="0" smtClean="0"/>
            </a:br>
            <a:r>
              <a:rPr lang="en-US" sz="2800" dirty="0" smtClean="0"/>
              <a:t>6. Atmosphere</a:t>
            </a:r>
            <a:r>
              <a:rPr lang="en-US" dirty="0" smtClean="0"/>
              <a:t/>
            </a:r>
            <a:br>
              <a:rPr lang="en-US" dirty="0" smtClean="0"/>
            </a:br>
            <a:endParaRPr lang="en-US" dirty="0"/>
          </a:p>
        </p:txBody>
      </p:sp>
      <p:sp>
        <p:nvSpPr>
          <p:cNvPr id="13" name="Text Placeholder 12"/>
          <p:cNvSpPr>
            <a:spLocks noGrp="1"/>
          </p:cNvSpPr>
          <p:nvPr>
            <p:ph type="body" idx="1"/>
          </p:nvPr>
        </p:nvSpPr>
        <p:spPr>
          <a:xfrm>
            <a:off x="304800" y="1524000"/>
            <a:ext cx="4191000" cy="1752599"/>
          </a:xfrm>
        </p:spPr>
        <p:txBody>
          <a:bodyPr>
            <a:normAutofit fontScale="85000" lnSpcReduction="20000"/>
          </a:bodyPr>
          <a:lstStyle/>
          <a:p>
            <a:r>
              <a:rPr lang="en-US" b="0" dirty="0" smtClean="0"/>
              <a:t>When I walked into the office, several people </a:t>
            </a:r>
            <a:r>
              <a:rPr lang="en-US" u="sng" dirty="0" smtClean="0"/>
              <a:t>were busily typing,</a:t>
            </a:r>
            <a:r>
              <a:rPr lang="en-US" b="0" dirty="0" smtClean="0"/>
              <a:t> some </a:t>
            </a:r>
            <a:r>
              <a:rPr lang="en-US" i="1" u="sng" dirty="0" smtClean="0"/>
              <a:t>were talking  </a:t>
            </a:r>
            <a:r>
              <a:rPr lang="en-US" b="0" dirty="0" smtClean="0"/>
              <a:t>on the phone, the boss </a:t>
            </a:r>
            <a:r>
              <a:rPr lang="en-US" i="1" u="sng" dirty="0" smtClean="0"/>
              <a:t>was yelling</a:t>
            </a:r>
            <a:r>
              <a:rPr lang="en-US" b="0" dirty="0" smtClean="0"/>
              <a:t>, and customers </a:t>
            </a:r>
            <a:r>
              <a:rPr lang="en-US" i="1" u="sng" dirty="0" smtClean="0"/>
              <a:t>were waiting </a:t>
            </a:r>
            <a:r>
              <a:rPr lang="en-US" b="0" dirty="0" smtClean="0"/>
              <a:t>to be helped.</a:t>
            </a:r>
            <a:endParaRPr lang="en-US" dirty="0"/>
          </a:p>
        </p:txBody>
      </p:sp>
      <p:sp>
        <p:nvSpPr>
          <p:cNvPr id="14" name="Text Placeholder 13"/>
          <p:cNvSpPr>
            <a:spLocks noGrp="1"/>
          </p:cNvSpPr>
          <p:nvPr>
            <p:ph type="body" sz="quarter" idx="3"/>
          </p:nvPr>
        </p:nvSpPr>
        <p:spPr>
          <a:xfrm>
            <a:off x="4572000" y="1752600"/>
            <a:ext cx="4041775" cy="715355"/>
          </a:xfrm>
        </p:spPr>
        <p:txBody>
          <a:bodyPr>
            <a:normAutofit/>
          </a:bodyPr>
          <a:lstStyle/>
          <a:p>
            <a:endParaRPr lang="en-US" b="0" dirty="0"/>
          </a:p>
        </p:txBody>
      </p:sp>
      <p:sp>
        <p:nvSpPr>
          <p:cNvPr id="8" name="Content Placeholder 7"/>
          <p:cNvSpPr>
            <a:spLocks noGrp="1"/>
          </p:cNvSpPr>
          <p:nvPr>
            <p:ph sz="quarter" idx="4"/>
          </p:nvPr>
        </p:nvSpPr>
        <p:spPr/>
        <p:txBody>
          <a:bodyPr/>
          <a:lstStyle/>
          <a:p>
            <a:r>
              <a:rPr lang="en-US" dirty="0" smtClean="0"/>
              <a:t>In English we often use a series of parallel actions to describe the atmosphere at a particular time in the past.</a:t>
            </a:r>
            <a:endParaRPr lang="en-US" dirty="0"/>
          </a:p>
        </p:txBody>
      </p:sp>
      <p:pic>
        <p:nvPicPr>
          <p:cNvPr id="10" name="Picture 26" descr="http://ts1.mm.bing.net/th?id=H.4865662352493356&amp;pid=15.1"/>
          <p:cNvPicPr>
            <a:picLocks noGrp="1" noChangeAspect="1" noChangeArrowheads="1"/>
          </p:cNvPicPr>
          <p:nvPr>
            <p:ph sz="half" idx="2"/>
          </p:nvPr>
        </p:nvPicPr>
        <p:blipFill>
          <a:blip r:embed="rId2"/>
          <a:srcRect/>
          <a:stretch>
            <a:fillRect/>
          </a:stretch>
        </p:blipFill>
        <p:spPr bwMode="auto">
          <a:xfrm>
            <a:off x="457200" y="3429000"/>
            <a:ext cx="3516923" cy="2667000"/>
          </a:xfrm>
          <a:prstGeom prst="rect">
            <a:avLst/>
          </a:prstGeom>
          <a:noFill/>
        </p:spPr>
      </p:pic>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153400" cy="1022462"/>
          </a:xfrm>
        </p:spPr>
        <p:txBody>
          <a:bodyPr>
            <a:normAutofit fontScale="90000"/>
          </a:bodyPr>
          <a:lstStyle/>
          <a:p>
            <a:r>
              <a:rPr lang="en-US" dirty="0" smtClean="0"/>
              <a:t>Uses of  PAST CONTINUOUS</a:t>
            </a:r>
            <a:br>
              <a:rPr lang="en-US" dirty="0" smtClean="0"/>
            </a:br>
            <a:r>
              <a:rPr lang="en-US" sz="2800" dirty="0" smtClean="0"/>
              <a:t>7. Repetition and Irritation with “Always”</a:t>
            </a:r>
            <a:r>
              <a:rPr lang="en-US" dirty="0" smtClean="0"/>
              <a:t/>
            </a:r>
            <a:br>
              <a:rPr lang="en-US" dirty="0" smtClean="0"/>
            </a:br>
            <a:endParaRPr lang="en-US" dirty="0"/>
          </a:p>
        </p:txBody>
      </p:sp>
      <p:sp>
        <p:nvSpPr>
          <p:cNvPr id="9" name="Text Placeholder 8"/>
          <p:cNvSpPr>
            <a:spLocks noGrp="1"/>
          </p:cNvSpPr>
          <p:nvPr>
            <p:ph type="body" idx="1"/>
          </p:nvPr>
        </p:nvSpPr>
        <p:spPr/>
        <p:txBody>
          <a:bodyPr>
            <a:normAutofit fontScale="92500" lnSpcReduction="10000"/>
          </a:bodyPr>
          <a:lstStyle/>
          <a:p>
            <a:r>
              <a:rPr lang="en-US" b="0" dirty="0" smtClean="0"/>
              <a:t>he </a:t>
            </a:r>
            <a:r>
              <a:rPr lang="en-US" b="0" i="1" u="sng" dirty="0" smtClean="0"/>
              <a:t>wa</a:t>
            </a:r>
            <a:r>
              <a:rPr lang="en-US" i="1" u="sng" dirty="0" smtClean="0"/>
              <a:t>s always coming </a:t>
            </a:r>
            <a:r>
              <a:rPr lang="en-US" b="0" dirty="0" smtClean="0"/>
              <a:t>late to class.</a:t>
            </a:r>
            <a:endParaRPr lang="en-US" b="0" dirty="0"/>
          </a:p>
        </p:txBody>
      </p:sp>
      <p:sp>
        <p:nvSpPr>
          <p:cNvPr id="10" name="Text Placeholder 9"/>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p:txBody>
          <a:bodyPr>
            <a:normAutofit/>
          </a:bodyPr>
          <a:lstStyle/>
          <a:p>
            <a:r>
              <a:rPr lang="en-US" sz="2000" dirty="0" smtClean="0"/>
              <a:t>The past continuous with words such as “always” or “constantly” expresses the idea that something irritating or shocking often happened on the past. The concept is very similar to the expression “used </a:t>
            </a:r>
            <a:r>
              <a:rPr lang="en-US" sz="2000" dirty="0" err="1" smtClean="0"/>
              <a:t>to”but</a:t>
            </a:r>
            <a:r>
              <a:rPr lang="en-US" sz="2000" dirty="0" smtClean="0"/>
              <a:t> with negative emotion. </a:t>
            </a:r>
          </a:p>
          <a:p>
            <a:r>
              <a:rPr lang="en-US" sz="2000" b="1" dirty="0" smtClean="0"/>
              <a:t>Remember to put the words “always” or constantly between “be” and “verb +</a:t>
            </a:r>
            <a:r>
              <a:rPr lang="en-US" sz="2000" b="1" dirty="0" err="1" smtClean="0"/>
              <a:t>ing</a:t>
            </a:r>
            <a:r>
              <a:rPr lang="en-US" sz="2000" b="1" dirty="0" smtClean="0"/>
              <a:t>.”</a:t>
            </a:r>
            <a:endParaRPr lang="en-US" sz="2000" b="1" dirty="0"/>
          </a:p>
        </p:txBody>
      </p:sp>
      <p:pic>
        <p:nvPicPr>
          <p:cNvPr id="11" name="Picture 2" descr="http://classroomclipart.com/images/gallery/Clipart/School/student_late_to_class.jpg"/>
          <p:cNvPicPr>
            <a:picLocks noGrp="1" noChangeAspect="1" noChangeArrowheads="1"/>
          </p:cNvPicPr>
          <p:nvPr>
            <p:ph sz="half" idx="2"/>
          </p:nvPr>
        </p:nvPicPr>
        <p:blipFill>
          <a:blip r:embed="rId2"/>
          <a:srcRect/>
          <a:stretch>
            <a:fillRect/>
          </a:stretch>
        </p:blipFill>
        <p:spPr bwMode="auto">
          <a:xfrm>
            <a:off x="457200" y="3019171"/>
            <a:ext cx="4040188" cy="2811971"/>
          </a:xfrm>
          <a:prstGeom prst="rect">
            <a:avLst/>
          </a:prstGeom>
          <a:noFill/>
        </p:spPr>
      </p:pic>
    </p:spTree>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Uses of  PAST CONTINUOUS </a:t>
            </a:r>
            <a:r>
              <a:rPr lang="en-US" dirty="0" smtClean="0"/>
              <a:t/>
            </a:r>
            <a:br>
              <a:rPr lang="en-US" dirty="0" smtClean="0"/>
            </a:br>
            <a:r>
              <a:rPr lang="en-US" dirty="0" smtClean="0"/>
              <a:t>Other </a:t>
            </a:r>
            <a:r>
              <a:rPr lang="en-US" dirty="0" smtClean="0"/>
              <a:t>examples:</a:t>
            </a:r>
            <a:endParaRPr lang="en-US" dirty="0"/>
          </a:p>
        </p:txBody>
      </p:sp>
      <p:sp>
        <p:nvSpPr>
          <p:cNvPr id="3" name="Text Placeholder 2"/>
          <p:cNvSpPr>
            <a:spLocks noGrp="1"/>
          </p:cNvSpPr>
          <p:nvPr>
            <p:ph type="body" idx="1"/>
          </p:nvPr>
        </p:nvSpPr>
        <p:spPr/>
        <p:txBody>
          <a:bodyPr>
            <a:normAutofit fontScale="85000" lnSpcReduction="10000"/>
          </a:bodyPr>
          <a:lstStyle/>
          <a:p>
            <a:r>
              <a:rPr lang="en-US" b="0" dirty="0" smtClean="0"/>
              <a:t>He </a:t>
            </a:r>
            <a:r>
              <a:rPr lang="en-US" b="0" i="1" u="sng" dirty="0" smtClean="0"/>
              <a:t>wa</a:t>
            </a:r>
            <a:r>
              <a:rPr lang="en-US" i="1" u="sng" dirty="0" smtClean="0"/>
              <a:t>s  constantly  talking.</a:t>
            </a:r>
          </a:p>
          <a:p>
            <a:r>
              <a:rPr lang="en-US" b="0" dirty="0" smtClean="0"/>
              <a:t>I wish he would shut up.</a:t>
            </a:r>
            <a:endParaRPr lang="en-US" b="0" dirty="0"/>
          </a:p>
        </p:txBody>
      </p:sp>
      <p:sp>
        <p:nvSpPr>
          <p:cNvPr id="5" name="Text Placeholder 4"/>
          <p:cNvSpPr>
            <a:spLocks noGrp="1"/>
          </p:cNvSpPr>
          <p:nvPr>
            <p:ph type="body" sz="quarter" idx="3"/>
          </p:nvPr>
        </p:nvSpPr>
        <p:spPr/>
        <p:txBody>
          <a:bodyPr>
            <a:normAutofit fontScale="77500" lnSpcReduction="20000"/>
          </a:bodyPr>
          <a:lstStyle/>
          <a:p>
            <a:r>
              <a:rPr lang="en-US" b="0" dirty="0" smtClean="0"/>
              <a:t>I don’t like them because they </a:t>
            </a:r>
            <a:r>
              <a:rPr lang="en-US" b="0" i="1" u="sng" dirty="0" smtClean="0"/>
              <a:t>were </a:t>
            </a:r>
            <a:r>
              <a:rPr lang="en-US" i="1" u="sng" dirty="0" smtClean="0"/>
              <a:t> always complaining.</a:t>
            </a:r>
            <a:endParaRPr lang="en-US" i="1" u="sng" dirty="0"/>
          </a:p>
        </p:txBody>
      </p:sp>
      <p:pic>
        <p:nvPicPr>
          <p:cNvPr id="7" name="Picture 4" descr="http://3.bp.blogspot.com/_FievLpIeB1E/TH4ImyL_PNI/AAAAAAAAATo/pkioMrNXO_4/s1600/35557-Clipart-Illustration-Of-An-Annoyed-Man-Plugging-His-Ears-To-Drown-Out-Noise-Or-His-Nagging-Wife.jpg"/>
          <p:cNvPicPr>
            <a:picLocks noGrp="1" noChangeAspect="1" noChangeArrowheads="1"/>
          </p:cNvPicPr>
          <p:nvPr>
            <p:ph sz="half" idx="2"/>
          </p:nvPr>
        </p:nvPicPr>
        <p:blipFill>
          <a:blip r:embed="rId2"/>
          <a:srcRect/>
          <a:stretch>
            <a:fillRect/>
          </a:stretch>
        </p:blipFill>
        <p:spPr bwMode="auto">
          <a:xfrm>
            <a:off x="642140" y="2449513"/>
            <a:ext cx="3670307" cy="3951287"/>
          </a:xfrm>
          <a:prstGeom prst="rect">
            <a:avLst/>
          </a:prstGeom>
          <a:noFill/>
        </p:spPr>
      </p:pic>
      <p:pic>
        <p:nvPicPr>
          <p:cNvPr id="8" name="Picture 6" descr="http://www.illustrationsof.com/royalty-free-businessman-clipart-illustration-1046018.jpg"/>
          <p:cNvPicPr>
            <a:picLocks noGrp="1" noChangeAspect="1" noChangeArrowheads="1"/>
          </p:cNvPicPr>
          <p:nvPr>
            <p:ph sz="quarter" idx="4"/>
          </p:nvPr>
        </p:nvPicPr>
        <p:blipFill>
          <a:blip r:embed="rId3"/>
          <a:srcRect/>
          <a:stretch>
            <a:fillRect/>
          </a:stretch>
        </p:blipFill>
        <p:spPr bwMode="auto">
          <a:xfrm>
            <a:off x="4784347" y="2449513"/>
            <a:ext cx="3763130" cy="3951287"/>
          </a:xfrm>
          <a:prstGeom prst="rect">
            <a:avLst/>
          </a:prstGeom>
          <a:noFill/>
        </p:spPr>
      </p:pic>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153400" cy="1022462"/>
          </a:xfrm>
        </p:spPr>
        <p:txBody>
          <a:bodyPr>
            <a:normAutofit fontScale="90000"/>
          </a:bodyPr>
          <a:lstStyle/>
          <a:p>
            <a:r>
              <a:rPr lang="en-US" dirty="0" smtClean="0"/>
              <a:t>Uses of  PAST CONTINUOUS</a:t>
            </a:r>
            <a:br>
              <a:rPr lang="en-US" dirty="0" smtClean="0"/>
            </a:br>
            <a:r>
              <a:rPr lang="en-US" sz="2800" dirty="0" smtClean="0"/>
              <a:t>7. While vs. When</a:t>
            </a:r>
            <a:r>
              <a:rPr lang="en-US" dirty="0" smtClean="0"/>
              <a:t/>
            </a:r>
            <a:br>
              <a:rPr lang="en-US" dirty="0" smtClean="0"/>
            </a:br>
            <a:endParaRPr lang="en-US" dirty="0"/>
          </a:p>
        </p:txBody>
      </p:sp>
      <p:sp>
        <p:nvSpPr>
          <p:cNvPr id="9" name="Text Placeholder 8"/>
          <p:cNvSpPr>
            <a:spLocks noGrp="1"/>
          </p:cNvSpPr>
          <p:nvPr>
            <p:ph type="body" idx="1"/>
          </p:nvPr>
        </p:nvSpPr>
        <p:spPr>
          <a:xfrm>
            <a:off x="457200" y="1698987"/>
            <a:ext cx="4040188" cy="1349013"/>
          </a:xfrm>
        </p:spPr>
        <p:txBody>
          <a:bodyPr>
            <a:normAutofit/>
          </a:bodyPr>
          <a:lstStyle/>
          <a:p>
            <a:endParaRPr lang="en-US" b="0" dirty="0"/>
          </a:p>
        </p:txBody>
      </p:sp>
      <p:sp>
        <p:nvSpPr>
          <p:cNvPr id="10" name="Text Placeholder 9"/>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a:xfrm>
            <a:off x="4645025" y="1676400"/>
            <a:ext cx="4041775" cy="4724400"/>
          </a:xfrm>
        </p:spPr>
        <p:txBody>
          <a:bodyPr>
            <a:normAutofit fontScale="92500" lnSpcReduction="20000"/>
          </a:bodyPr>
          <a:lstStyle/>
          <a:p>
            <a:r>
              <a:rPr lang="en-US" sz="2000" dirty="0" smtClean="0"/>
              <a:t>Clauses are groups of words which have meaning, but are often not complete sentences. Some clauses begin with the word “when” such as “when she called” when it bit me”. Other clauses begin with “while”  such as While she was sleeping  and while he was surfing . When you talk about things in the past, "when is most often followed by the verb tense Simple Past, whereas “while” is usually followed by Past Continuous. While” expresses the idea of  “during </a:t>
            </a:r>
            <a:r>
              <a:rPr lang="en-US" sz="2000" dirty="0" err="1" smtClean="0"/>
              <a:t>tha</a:t>
            </a:r>
            <a:r>
              <a:rPr lang="en-US" sz="2000" dirty="0" smtClean="0"/>
              <a:t> time”. Study the examples below. They have similar meanings, but they emphasized different parts of the sentence.</a:t>
            </a:r>
          </a:p>
        </p:txBody>
      </p:sp>
      <p:sp>
        <p:nvSpPr>
          <p:cNvPr id="8" name="Content Placeholder 7"/>
          <p:cNvSpPr>
            <a:spLocks noGrp="1"/>
          </p:cNvSpPr>
          <p:nvPr>
            <p:ph sz="half" idx="2"/>
          </p:nvPr>
        </p:nvSpPr>
        <p:spPr>
          <a:xfrm>
            <a:off x="457200" y="1752600"/>
            <a:ext cx="4040188" cy="4648200"/>
          </a:xfrm>
        </p:spPr>
        <p:txBody>
          <a:bodyPr/>
          <a:lstStyle/>
          <a:p>
            <a:r>
              <a:rPr lang="en-US" dirty="0" smtClean="0"/>
              <a:t>I </a:t>
            </a:r>
            <a:r>
              <a:rPr lang="en-US" i="1" u="sng" dirty="0" smtClean="0"/>
              <a:t>was studying </a:t>
            </a:r>
            <a:r>
              <a:rPr lang="en-US" b="1" dirty="0" smtClean="0"/>
              <a:t>when she called.</a:t>
            </a:r>
          </a:p>
          <a:p>
            <a:r>
              <a:rPr lang="en-US" b="1" dirty="0" smtClean="0"/>
              <a:t>While I </a:t>
            </a:r>
            <a:r>
              <a:rPr lang="en-US" b="1" u="sng" dirty="0" smtClean="0"/>
              <a:t>was studying</a:t>
            </a:r>
            <a:r>
              <a:rPr lang="en-US" dirty="0" smtClean="0"/>
              <a:t>, she called.</a:t>
            </a:r>
          </a:p>
          <a:p>
            <a:endParaRPr lang="en-US" dirty="0"/>
          </a:p>
        </p:txBody>
      </p:sp>
      <p:pic>
        <p:nvPicPr>
          <p:cNvPr id="12" name="Picture 14" descr="http://thumbs.gograph.com/gg63636329.jpg"/>
          <p:cNvPicPr>
            <a:picLocks noChangeAspect="1" noChangeArrowheads="1"/>
          </p:cNvPicPr>
          <p:nvPr/>
        </p:nvPicPr>
        <p:blipFill>
          <a:blip r:embed="rId2"/>
          <a:srcRect/>
          <a:stretch>
            <a:fillRect/>
          </a:stretch>
        </p:blipFill>
        <p:spPr bwMode="auto">
          <a:xfrm>
            <a:off x="685800" y="3429000"/>
            <a:ext cx="3319436" cy="2855369"/>
          </a:xfrm>
          <a:prstGeom prst="rect">
            <a:avLst/>
          </a:prstGeom>
          <a:noFill/>
        </p:spPr>
      </p:pic>
      <p:pic>
        <p:nvPicPr>
          <p:cNvPr id="13" name="Picture 12" descr="http://ts2.mm.bing.net/th?id=HN.608029264518251109&amp;pid=15.1"/>
          <p:cNvPicPr>
            <a:picLocks noChangeAspect="1" noChangeArrowheads="1"/>
          </p:cNvPicPr>
          <p:nvPr/>
        </p:nvPicPr>
        <p:blipFill>
          <a:blip r:embed="rId3"/>
          <a:srcRect b="11275"/>
          <a:stretch>
            <a:fillRect/>
          </a:stretch>
        </p:blipFill>
        <p:spPr bwMode="auto">
          <a:xfrm>
            <a:off x="2743200" y="5181600"/>
            <a:ext cx="858838" cy="762000"/>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CONTINUOUS</a:t>
            </a:r>
            <a:endParaRPr lang="en-US" dirty="0"/>
          </a:p>
        </p:txBody>
      </p:sp>
      <p:sp>
        <p:nvSpPr>
          <p:cNvPr id="3" name="Text Placeholder 2"/>
          <p:cNvSpPr>
            <a:spLocks noGrp="1"/>
          </p:cNvSpPr>
          <p:nvPr>
            <p:ph type="body" idx="1"/>
          </p:nvPr>
        </p:nvSpPr>
        <p:spPr/>
        <p:txBody>
          <a:bodyPr>
            <a:normAutofit/>
          </a:bodyPr>
          <a:lstStyle/>
          <a:p>
            <a:r>
              <a:rPr lang="en-US" sz="3000" dirty="0" smtClean="0"/>
              <a:t>active</a:t>
            </a:r>
            <a:endParaRPr lang="en-US" sz="3000" dirty="0"/>
          </a:p>
        </p:txBody>
      </p:sp>
      <p:sp>
        <p:nvSpPr>
          <p:cNvPr id="4" name="Content Placeholder 3"/>
          <p:cNvSpPr>
            <a:spLocks noGrp="1"/>
          </p:cNvSpPr>
          <p:nvPr>
            <p:ph sz="half" idx="2"/>
          </p:nvPr>
        </p:nvSpPr>
        <p:spPr/>
        <p:txBody>
          <a:bodyPr/>
          <a:lstStyle/>
          <a:p>
            <a:r>
              <a:rPr lang="en-US" dirty="0" smtClean="0"/>
              <a:t>I </a:t>
            </a:r>
            <a:r>
              <a:rPr lang="en-US" b="1" i="1" u="sng" dirty="0" smtClean="0"/>
              <a:t>was studying </a:t>
            </a:r>
            <a:r>
              <a:rPr lang="en-US" dirty="0" smtClean="0"/>
              <a:t>when she called.</a:t>
            </a:r>
            <a:endParaRPr lang="en-US" dirty="0"/>
          </a:p>
        </p:txBody>
      </p:sp>
      <p:sp>
        <p:nvSpPr>
          <p:cNvPr id="5" name="Text Placeholder 4"/>
          <p:cNvSpPr>
            <a:spLocks noGrp="1"/>
          </p:cNvSpPr>
          <p:nvPr>
            <p:ph type="body" sz="quarter" idx="3"/>
          </p:nvPr>
        </p:nvSpPr>
        <p:spPr/>
        <p:txBody>
          <a:bodyPr>
            <a:normAutofit/>
          </a:bodyPr>
          <a:lstStyle/>
          <a:p>
            <a:r>
              <a:rPr lang="en-US" sz="3000" dirty="0" smtClean="0"/>
              <a:t>passive</a:t>
            </a:r>
            <a:endParaRPr lang="en-US" sz="3000" dirty="0"/>
          </a:p>
        </p:txBody>
      </p:sp>
      <p:sp>
        <p:nvSpPr>
          <p:cNvPr id="6" name="Content Placeholder 5"/>
          <p:cNvSpPr>
            <a:spLocks noGrp="1"/>
          </p:cNvSpPr>
          <p:nvPr>
            <p:ph sz="quarter" idx="4"/>
          </p:nvPr>
        </p:nvSpPr>
        <p:spPr/>
        <p:txBody>
          <a:bodyPr/>
          <a:lstStyle/>
          <a:p>
            <a:r>
              <a:rPr lang="en-US" dirty="0" smtClean="0"/>
              <a:t>While I </a:t>
            </a:r>
            <a:r>
              <a:rPr lang="en-US" b="1" i="1" u="sng" dirty="0" smtClean="0"/>
              <a:t>was studying </a:t>
            </a:r>
            <a:r>
              <a:rPr lang="en-US" dirty="0" smtClean="0"/>
              <a:t>, she called.</a:t>
            </a:r>
          </a:p>
          <a:p>
            <a:endParaRPr lang="en-US" b="1" i="1" u="sng" dirty="0"/>
          </a:p>
        </p:txBody>
      </p:sp>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PAST CONTINUOUS</a:t>
            </a:r>
            <a:endParaRPr lang="en-US" dirty="0"/>
          </a:p>
        </p:txBody>
      </p:sp>
      <p:sp>
        <p:nvSpPr>
          <p:cNvPr id="8" name="Content Placeholder 7"/>
          <p:cNvSpPr>
            <a:spLocks noGrp="1"/>
          </p:cNvSpPr>
          <p:nvPr>
            <p:ph idx="1"/>
          </p:nvPr>
        </p:nvSpPr>
        <p:spPr>
          <a:xfrm>
            <a:off x="457200" y="1600201"/>
            <a:ext cx="8229600" cy="4800600"/>
          </a:xfrm>
        </p:spPr>
        <p:txBody>
          <a:bodyPr>
            <a:normAutofit fontScale="92500"/>
          </a:bodyPr>
          <a:lstStyle/>
          <a:p>
            <a:r>
              <a:rPr lang="en-US" dirty="0" smtClean="0"/>
              <a:t>Use the past continuous tense</a:t>
            </a:r>
          </a:p>
          <a:p>
            <a:r>
              <a:rPr lang="en-US" dirty="0" smtClean="0"/>
              <a:t>1.My brother and sister ________  (play) tennis at 11am yesterday.</a:t>
            </a:r>
          </a:p>
          <a:p>
            <a:r>
              <a:rPr lang="en-US" dirty="0" smtClean="0"/>
              <a:t>2 .______(be)you still working at 7pm last night?</a:t>
            </a:r>
          </a:p>
          <a:p>
            <a:r>
              <a:rPr lang="en-US" dirty="0" smtClean="0"/>
              <a:t>3.At 8.30am today I  __________ (drive) to work.</a:t>
            </a:r>
          </a:p>
          <a:p>
            <a:r>
              <a:rPr lang="en-US" dirty="0" smtClean="0"/>
              <a:t>4.We  ______(be)sleeping at 11pm.</a:t>
            </a:r>
          </a:p>
          <a:p>
            <a:r>
              <a:rPr lang="en-US" dirty="0" smtClean="0"/>
              <a:t>5.Why  ______(be) he having lunch at 4pm?</a:t>
            </a:r>
          </a:p>
          <a:p>
            <a:r>
              <a:rPr lang="en-US" dirty="0" smtClean="0"/>
              <a:t>6.I  met  John in town yesterday. He__________  (shop). </a:t>
            </a:r>
          </a:p>
          <a:p>
            <a:r>
              <a:rPr lang="en-US" dirty="0" smtClean="0"/>
              <a:t>7.Mary_________  (wait) for me when I arrived. </a:t>
            </a:r>
            <a:endParaRPr lang="en-US" dirty="0"/>
          </a:p>
        </p:txBody>
      </p:sp>
    </p:spTree>
  </p:cSld>
  <p:clrMapOvr>
    <a:masterClrMapping/>
  </p:clrMapOvr>
  <p:transition>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PAST CONTINUOUS</a:t>
            </a:r>
            <a:endParaRPr lang="en-US" dirty="0"/>
          </a:p>
        </p:txBody>
      </p:sp>
      <p:sp>
        <p:nvSpPr>
          <p:cNvPr id="8" name="Content Placeholder 7"/>
          <p:cNvSpPr>
            <a:spLocks noGrp="1"/>
          </p:cNvSpPr>
          <p:nvPr>
            <p:ph idx="1"/>
          </p:nvPr>
        </p:nvSpPr>
        <p:spPr>
          <a:xfrm>
            <a:off x="457200" y="1600201"/>
            <a:ext cx="8229600" cy="4800600"/>
          </a:xfrm>
        </p:spPr>
        <p:txBody>
          <a:bodyPr>
            <a:normAutofit fontScale="92500"/>
          </a:bodyPr>
          <a:lstStyle/>
          <a:p>
            <a:r>
              <a:rPr lang="en-US" dirty="0" smtClean="0"/>
              <a:t>Use the past continuous tense</a:t>
            </a:r>
          </a:p>
          <a:p>
            <a:r>
              <a:rPr lang="en-US" dirty="0" smtClean="0"/>
              <a:t>1.My brother and sister </a:t>
            </a:r>
            <a:r>
              <a:rPr lang="en-US" u="sng" dirty="0" smtClean="0"/>
              <a:t>was playing</a:t>
            </a:r>
            <a:r>
              <a:rPr lang="en-US" dirty="0" smtClean="0"/>
              <a:t>_  (play) tennis at 11am yesterday.</a:t>
            </a:r>
          </a:p>
          <a:p>
            <a:r>
              <a:rPr lang="en-US" dirty="0" smtClean="0"/>
              <a:t>2 .______(be)you still working at 7pm last night?</a:t>
            </a:r>
          </a:p>
          <a:p>
            <a:r>
              <a:rPr lang="en-US" dirty="0" smtClean="0"/>
              <a:t>3.At 8.30am today I  __________ (drive) to work.</a:t>
            </a:r>
          </a:p>
          <a:p>
            <a:r>
              <a:rPr lang="en-US" dirty="0" smtClean="0"/>
              <a:t>4.We  ______(be)sleeping at 11pm.</a:t>
            </a:r>
          </a:p>
          <a:p>
            <a:r>
              <a:rPr lang="en-US" dirty="0" smtClean="0"/>
              <a:t>5.Why  ______(be) he having lunch at 4pm?</a:t>
            </a:r>
          </a:p>
          <a:p>
            <a:r>
              <a:rPr lang="en-US" dirty="0" smtClean="0"/>
              <a:t>6.I  met  John in town yesterday. He__________  (shop). </a:t>
            </a:r>
          </a:p>
          <a:p>
            <a:r>
              <a:rPr lang="en-US" dirty="0" smtClean="0"/>
              <a:t>7.Mary_________  (wait) for me when I arrived. </a:t>
            </a:r>
            <a:endParaRPr lang="en-US" dirty="0"/>
          </a:p>
        </p:txBody>
      </p:sp>
    </p:spTree>
  </p:cSld>
  <p:clrMapOvr>
    <a:masterClrMapping/>
  </p:clrMapOvr>
  <p:transition>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PAST CONTINUOUS</a:t>
            </a:r>
            <a:endParaRPr lang="en-US" dirty="0"/>
          </a:p>
        </p:txBody>
      </p:sp>
      <p:sp>
        <p:nvSpPr>
          <p:cNvPr id="8" name="Content Placeholder 7"/>
          <p:cNvSpPr>
            <a:spLocks noGrp="1"/>
          </p:cNvSpPr>
          <p:nvPr>
            <p:ph idx="1"/>
          </p:nvPr>
        </p:nvSpPr>
        <p:spPr>
          <a:xfrm>
            <a:off x="457200" y="1600201"/>
            <a:ext cx="8229600" cy="4800600"/>
          </a:xfrm>
        </p:spPr>
        <p:txBody>
          <a:bodyPr>
            <a:normAutofit fontScale="92500" lnSpcReduction="10000"/>
          </a:bodyPr>
          <a:lstStyle/>
          <a:p>
            <a:r>
              <a:rPr lang="en-US" dirty="0" smtClean="0"/>
              <a:t>Use the past continuous tense</a:t>
            </a:r>
          </a:p>
          <a:p>
            <a:r>
              <a:rPr lang="en-US" dirty="0" smtClean="0"/>
              <a:t>1.My brother and sister </a:t>
            </a:r>
            <a:r>
              <a:rPr lang="en-US" u="sng" dirty="0" smtClean="0"/>
              <a:t>_was playing___</a:t>
            </a:r>
            <a:r>
              <a:rPr lang="en-US" dirty="0" smtClean="0"/>
              <a:t>  (play) tennis at 11am yesterday.</a:t>
            </a:r>
          </a:p>
          <a:p>
            <a:r>
              <a:rPr lang="en-US" dirty="0" smtClean="0"/>
              <a:t>2 </a:t>
            </a:r>
            <a:r>
              <a:rPr lang="en-US" u="sng" dirty="0" smtClean="0"/>
              <a:t>._Were__(</a:t>
            </a:r>
            <a:r>
              <a:rPr lang="en-US" dirty="0" smtClean="0"/>
              <a:t>be)you still working at 7pm last night?</a:t>
            </a:r>
          </a:p>
          <a:p>
            <a:r>
              <a:rPr lang="en-US" dirty="0" smtClean="0"/>
              <a:t>3.At 8.30am today I  __________ (drive) to work.</a:t>
            </a:r>
          </a:p>
          <a:p>
            <a:r>
              <a:rPr lang="en-US" dirty="0" smtClean="0"/>
              <a:t>4.We  ______(be)sleeping at 11pm.</a:t>
            </a:r>
          </a:p>
          <a:p>
            <a:r>
              <a:rPr lang="en-US" dirty="0" smtClean="0"/>
              <a:t>5.Why  ______(be) he having lunch at 4pm?</a:t>
            </a:r>
          </a:p>
          <a:p>
            <a:r>
              <a:rPr lang="en-US" dirty="0" smtClean="0"/>
              <a:t>6.I  met  John in town yesterday. He__________  (shop). </a:t>
            </a:r>
          </a:p>
          <a:p>
            <a:r>
              <a:rPr lang="en-US" dirty="0" smtClean="0"/>
              <a:t>7.Mary_________  (wait) for me when I arrived. </a:t>
            </a:r>
            <a:endParaRPr lang="en-US" dirty="0"/>
          </a:p>
        </p:txBody>
      </p:sp>
    </p:spTree>
  </p:cSld>
  <p:clrMapOvr>
    <a:masterClrMapping/>
  </p:clrMapOvr>
  <p:transition>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PAST CONTINUOUS</a:t>
            </a:r>
            <a:endParaRPr lang="en-US" dirty="0"/>
          </a:p>
        </p:txBody>
      </p:sp>
      <p:sp>
        <p:nvSpPr>
          <p:cNvPr id="8" name="Content Placeholder 7"/>
          <p:cNvSpPr>
            <a:spLocks noGrp="1"/>
          </p:cNvSpPr>
          <p:nvPr>
            <p:ph idx="1"/>
          </p:nvPr>
        </p:nvSpPr>
        <p:spPr>
          <a:xfrm>
            <a:off x="457200" y="1600201"/>
            <a:ext cx="8229600" cy="4800600"/>
          </a:xfrm>
        </p:spPr>
        <p:txBody>
          <a:bodyPr>
            <a:normAutofit fontScale="92500" lnSpcReduction="10000"/>
          </a:bodyPr>
          <a:lstStyle/>
          <a:p>
            <a:r>
              <a:rPr lang="en-US" dirty="0" smtClean="0"/>
              <a:t>Use the past continuous tense</a:t>
            </a:r>
          </a:p>
          <a:p>
            <a:r>
              <a:rPr lang="en-US" dirty="0" smtClean="0"/>
              <a:t>1.My brother and sister </a:t>
            </a:r>
            <a:r>
              <a:rPr lang="en-US" u="sng" dirty="0" smtClean="0"/>
              <a:t>_was playing___</a:t>
            </a:r>
            <a:r>
              <a:rPr lang="en-US" dirty="0" smtClean="0"/>
              <a:t>  (play) tennis at 11am yesterday.</a:t>
            </a:r>
          </a:p>
          <a:p>
            <a:r>
              <a:rPr lang="en-US" dirty="0" smtClean="0"/>
              <a:t>2 </a:t>
            </a:r>
            <a:r>
              <a:rPr lang="en-US" u="sng" dirty="0" smtClean="0"/>
              <a:t>._Were__(</a:t>
            </a:r>
            <a:r>
              <a:rPr lang="en-US" dirty="0" smtClean="0"/>
              <a:t>be)you still working at 7pm last night?</a:t>
            </a:r>
          </a:p>
          <a:p>
            <a:r>
              <a:rPr lang="en-US" dirty="0" smtClean="0"/>
              <a:t>3.At 8.30am today I </a:t>
            </a:r>
            <a:r>
              <a:rPr lang="en-US" u="sng" dirty="0" smtClean="0"/>
              <a:t>was driving  </a:t>
            </a:r>
            <a:r>
              <a:rPr lang="en-US" dirty="0" smtClean="0"/>
              <a:t>(drive) to work.</a:t>
            </a:r>
          </a:p>
          <a:p>
            <a:r>
              <a:rPr lang="en-US" dirty="0" smtClean="0"/>
              <a:t>4.We  ______(be)sleeping at 11pm.</a:t>
            </a:r>
          </a:p>
          <a:p>
            <a:r>
              <a:rPr lang="en-US" dirty="0" smtClean="0"/>
              <a:t>5.Why  ______(be) he having lunch at 4pm?</a:t>
            </a:r>
          </a:p>
          <a:p>
            <a:r>
              <a:rPr lang="en-US" dirty="0" smtClean="0"/>
              <a:t>6.I  met  John in town yesterday. He__________  (shop). </a:t>
            </a:r>
          </a:p>
          <a:p>
            <a:r>
              <a:rPr lang="en-US" dirty="0" smtClean="0"/>
              <a:t>7.Mary_________  (wait) for me when I arrived. </a:t>
            </a:r>
            <a:endParaRPr lang="en-US" dirty="0"/>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VERB  CONTINUOUS</a:t>
            </a:r>
            <a:endParaRPr lang="en-US" dirty="0"/>
          </a:p>
        </p:txBody>
      </p:sp>
      <p:sp>
        <p:nvSpPr>
          <p:cNvPr id="3" name="Content Placeholder 2"/>
          <p:cNvSpPr>
            <a:spLocks noGrp="1"/>
          </p:cNvSpPr>
          <p:nvPr>
            <p:ph idx="1"/>
          </p:nvPr>
        </p:nvSpPr>
        <p:spPr/>
        <p:txBody>
          <a:bodyPr/>
          <a:lstStyle/>
          <a:p>
            <a:r>
              <a:rPr lang="en-US" dirty="0" smtClean="0"/>
              <a:t>PRESENT CONTINUOUS</a:t>
            </a:r>
          </a:p>
          <a:p>
            <a:endParaRPr lang="en-US" dirty="0"/>
          </a:p>
        </p:txBody>
      </p:sp>
      <p:graphicFrame>
        <p:nvGraphicFramePr>
          <p:cNvPr id="4" name="Table 3"/>
          <p:cNvGraphicFramePr>
            <a:graphicFrameLocks noGrp="1"/>
          </p:cNvGraphicFramePr>
          <p:nvPr/>
        </p:nvGraphicFramePr>
        <p:xfrm>
          <a:off x="838200" y="2743200"/>
          <a:ext cx="6096000" cy="2005965"/>
        </p:xfrm>
        <a:graphic>
          <a:graphicData uri="http://schemas.openxmlformats.org/drawingml/2006/table">
            <a:tbl>
              <a:tblPr/>
              <a:tblGrid>
                <a:gridCol w="990600"/>
                <a:gridCol w="1752600"/>
                <a:gridCol w="1905000"/>
                <a:gridCol w="1447800"/>
              </a:tblGrid>
              <a:tr h="384810">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AFFIRMATIVE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NEGATIVE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QUESTION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84810">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84810">
                <a:tc>
                  <a:txBody>
                    <a:bodyPr/>
                    <a:lstStyle/>
                    <a:p>
                      <a:pPr algn="l" fontAlgn="b"/>
                      <a:r>
                        <a:rPr lang="en-US" sz="1500" b="1" i="0" u="none" strike="noStrike" dirty="0" smtClean="0">
                          <a:solidFill>
                            <a:srgbClr val="000000"/>
                          </a:solidFill>
                          <a:latin typeface="CentSchbkCyrill BT" pitchFamily="18" charset="-52"/>
                        </a:rPr>
                        <a:t>     I</a:t>
                      </a:r>
                      <a:endParaRPr lang="en-US" sz="1500" b="1" i="0" u="none" strike="noStrike" dirty="0">
                        <a:solidFill>
                          <a:srgbClr val="000000"/>
                        </a:solidFill>
                        <a:latin typeface="CentSchbkCyrill BT"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I am 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I am not 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Am I 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84810">
                <a:tc>
                  <a:txBody>
                    <a:bodyPr/>
                    <a:lstStyle/>
                    <a:p>
                      <a:pPr algn="l" fontAlgn="b"/>
                      <a:r>
                        <a:rPr lang="en-US" sz="1500" b="1" i="0" u="none" strike="noStrike" dirty="0">
                          <a:solidFill>
                            <a:srgbClr val="000000"/>
                          </a:solidFill>
                          <a:latin typeface="CentSchbkCyrill BT" pitchFamily="18" charset="-52"/>
                        </a:rPr>
                        <a:t>he, she, 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He is 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He is not 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Is he 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810">
                <a:tc>
                  <a:txBody>
                    <a:bodyPr/>
                    <a:lstStyle/>
                    <a:p>
                      <a:pPr algn="l" fontAlgn="b"/>
                      <a:r>
                        <a:rPr lang="en-US" sz="1500" b="1" i="0" u="none" strike="noStrike" dirty="0">
                          <a:solidFill>
                            <a:srgbClr val="000000"/>
                          </a:solidFill>
                          <a:latin typeface="CentSchbkCyrill BT" pitchFamily="18" charset="-52"/>
                        </a:rPr>
                        <a:t>you, we, they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You are 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You are not 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Are you 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PAST CONTINUOUS</a:t>
            </a:r>
            <a:endParaRPr lang="en-US" dirty="0"/>
          </a:p>
        </p:txBody>
      </p:sp>
      <p:sp>
        <p:nvSpPr>
          <p:cNvPr id="8" name="Content Placeholder 7"/>
          <p:cNvSpPr>
            <a:spLocks noGrp="1"/>
          </p:cNvSpPr>
          <p:nvPr>
            <p:ph idx="1"/>
          </p:nvPr>
        </p:nvSpPr>
        <p:spPr>
          <a:xfrm>
            <a:off x="457200" y="1600201"/>
            <a:ext cx="8229600" cy="4800600"/>
          </a:xfrm>
        </p:spPr>
        <p:txBody>
          <a:bodyPr>
            <a:normAutofit fontScale="92500" lnSpcReduction="10000"/>
          </a:bodyPr>
          <a:lstStyle/>
          <a:p>
            <a:r>
              <a:rPr lang="en-US" dirty="0" smtClean="0"/>
              <a:t>Use the past continuous tense</a:t>
            </a:r>
          </a:p>
          <a:p>
            <a:r>
              <a:rPr lang="en-US" dirty="0" smtClean="0"/>
              <a:t>1.My brother and sister </a:t>
            </a:r>
            <a:r>
              <a:rPr lang="en-US" u="sng" dirty="0" smtClean="0"/>
              <a:t>_was playing___</a:t>
            </a:r>
            <a:r>
              <a:rPr lang="en-US" dirty="0" smtClean="0"/>
              <a:t>  (play) tennis at 11am yesterday.</a:t>
            </a:r>
          </a:p>
          <a:p>
            <a:r>
              <a:rPr lang="en-US" dirty="0" smtClean="0"/>
              <a:t>2 </a:t>
            </a:r>
            <a:r>
              <a:rPr lang="en-US" u="sng" dirty="0" smtClean="0"/>
              <a:t>._Were__(</a:t>
            </a:r>
            <a:r>
              <a:rPr lang="en-US" dirty="0" smtClean="0"/>
              <a:t>be)you still working at 7pm last night?</a:t>
            </a:r>
          </a:p>
          <a:p>
            <a:r>
              <a:rPr lang="en-US" dirty="0" smtClean="0"/>
              <a:t>3.At 8.30am today I </a:t>
            </a:r>
            <a:r>
              <a:rPr lang="en-US" u="sng" dirty="0" smtClean="0"/>
              <a:t>was driving  </a:t>
            </a:r>
            <a:r>
              <a:rPr lang="en-US" dirty="0" smtClean="0"/>
              <a:t>(drive) to work.</a:t>
            </a:r>
          </a:p>
          <a:p>
            <a:r>
              <a:rPr lang="en-US" dirty="0" smtClean="0"/>
              <a:t>4.We  _</a:t>
            </a:r>
            <a:r>
              <a:rPr lang="en-US" u="sng" dirty="0" smtClean="0"/>
              <a:t>weren’t_</a:t>
            </a:r>
            <a:r>
              <a:rPr lang="en-US" dirty="0" smtClean="0"/>
              <a:t>_(be /not)sleeping at 11pm.</a:t>
            </a:r>
          </a:p>
          <a:p>
            <a:r>
              <a:rPr lang="en-US" dirty="0" smtClean="0"/>
              <a:t>5.Why  ______(be) he having lunch at 4pm?</a:t>
            </a:r>
          </a:p>
          <a:p>
            <a:r>
              <a:rPr lang="en-US" dirty="0" smtClean="0"/>
              <a:t>6.I  met  John in town yesterday. He__________  (shop). </a:t>
            </a:r>
          </a:p>
          <a:p>
            <a:r>
              <a:rPr lang="en-US" dirty="0" smtClean="0"/>
              <a:t>7.Mary_________  (wait) for me when I arrived. </a:t>
            </a:r>
            <a:endParaRPr lang="en-US" dirty="0"/>
          </a:p>
        </p:txBody>
      </p:sp>
    </p:spTree>
  </p:cSld>
  <p:clrMapOvr>
    <a:masterClrMapping/>
  </p:clrMapOvr>
  <p:transition>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PAST CONTINUOUS</a:t>
            </a:r>
            <a:endParaRPr lang="en-US" dirty="0"/>
          </a:p>
        </p:txBody>
      </p:sp>
      <p:sp>
        <p:nvSpPr>
          <p:cNvPr id="8" name="Content Placeholder 7"/>
          <p:cNvSpPr>
            <a:spLocks noGrp="1"/>
          </p:cNvSpPr>
          <p:nvPr>
            <p:ph idx="1"/>
          </p:nvPr>
        </p:nvSpPr>
        <p:spPr>
          <a:xfrm>
            <a:off x="457200" y="1600201"/>
            <a:ext cx="8229600" cy="4800600"/>
          </a:xfrm>
        </p:spPr>
        <p:txBody>
          <a:bodyPr>
            <a:normAutofit fontScale="92500" lnSpcReduction="10000"/>
          </a:bodyPr>
          <a:lstStyle/>
          <a:p>
            <a:r>
              <a:rPr lang="en-US" dirty="0" smtClean="0"/>
              <a:t>Use the past continuous tense</a:t>
            </a:r>
          </a:p>
          <a:p>
            <a:r>
              <a:rPr lang="en-US" dirty="0" smtClean="0"/>
              <a:t>1.My brother and sister </a:t>
            </a:r>
            <a:r>
              <a:rPr lang="en-US" u="sng" dirty="0" smtClean="0"/>
              <a:t>_was playing___</a:t>
            </a:r>
            <a:r>
              <a:rPr lang="en-US" dirty="0" smtClean="0"/>
              <a:t>  (play) tennis at 11am yesterday.</a:t>
            </a:r>
          </a:p>
          <a:p>
            <a:r>
              <a:rPr lang="en-US" dirty="0" smtClean="0"/>
              <a:t>2 </a:t>
            </a:r>
            <a:r>
              <a:rPr lang="en-US" u="sng" dirty="0" smtClean="0"/>
              <a:t>._Were__(</a:t>
            </a:r>
            <a:r>
              <a:rPr lang="en-US" dirty="0" smtClean="0"/>
              <a:t>be)you still working at 7pm last night?</a:t>
            </a:r>
          </a:p>
          <a:p>
            <a:r>
              <a:rPr lang="en-US" dirty="0" smtClean="0"/>
              <a:t>3.At 8.30am today I </a:t>
            </a:r>
            <a:r>
              <a:rPr lang="en-US" u="sng" dirty="0" smtClean="0"/>
              <a:t>was driving  </a:t>
            </a:r>
            <a:r>
              <a:rPr lang="en-US" dirty="0" smtClean="0"/>
              <a:t>(drive) to work.</a:t>
            </a:r>
          </a:p>
          <a:p>
            <a:r>
              <a:rPr lang="en-US" dirty="0" smtClean="0"/>
              <a:t>4.We  _</a:t>
            </a:r>
            <a:r>
              <a:rPr lang="en-US" u="sng" dirty="0" smtClean="0"/>
              <a:t>weren’t_</a:t>
            </a:r>
            <a:r>
              <a:rPr lang="en-US" dirty="0" smtClean="0"/>
              <a:t>_(be /not)sleeping at 11pm.</a:t>
            </a:r>
          </a:p>
          <a:p>
            <a:r>
              <a:rPr lang="en-US" dirty="0" smtClean="0"/>
              <a:t>5.Why  _</a:t>
            </a:r>
            <a:r>
              <a:rPr lang="en-US" u="sng" dirty="0" smtClean="0"/>
              <a:t>was_</a:t>
            </a:r>
            <a:r>
              <a:rPr lang="en-US" dirty="0" smtClean="0"/>
              <a:t>_(be) he having lunch at 4pm?</a:t>
            </a:r>
          </a:p>
          <a:p>
            <a:r>
              <a:rPr lang="en-US" dirty="0" smtClean="0"/>
              <a:t>6.I  met  John in town yesterday. He__________  (shop). </a:t>
            </a:r>
          </a:p>
          <a:p>
            <a:r>
              <a:rPr lang="en-US" dirty="0" smtClean="0"/>
              <a:t>7.Mary_________  (wait) for me when I arrived. </a:t>
            </a:r>
            <a:endParaRPr lang="en-US" dirty="0"/>
          </a:p>
        </p:txBody>
      </p:sp>
    </p:spTree>
  </p:cSld>
  <p:clrMapOvr>
    <a:masterClrMapping/>
  </p:clrMapOvr>
  <p:transition>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PAST CONTINUOUS</a:t>
            </a:r>
            <a:endParaRPr lang="en-US" dirty="0"/>
          </a:p>
        </p:txBody>
      </p:sp>
      <p:sp>
        <p:nvSpPr>
          <p:cNvPr id="8" name="Content Placeholder 7"/>
          <p:cNvSpPr>
            <a:spLocks noGrp="1"/>
          </p:cNvSpPr>
          <p:nvPr>
            <p:ph idx="1"/>
          </p:nvPr>
        </p:nvSpPr>
        <p:spPr>
          <a:xfrm>
            <a:off x="457200" y="1600201"/>
            <a:ext cx="8229600" cy="4800600"/>
          </a:xfrm>
        </p:spPr>
        <p:txBody>
          <a:bodyPr>
            <a:normAutofit fontScale="92500" lnSpcReduction="10000"/>
          </a:bodyPr>
          <a:lstStyle/>
          <a:p>
            <a:r>
              <a:rPr lang="en-US" dirty="0" smtClean="0"/>
              <a:t>Use the past continuous tense</a:t>
            </a:r>
          </a:p>
          <a:p>
            <a:r>
              <a:rPr lang="en-US" dirty="0" smtClean="0"/>
              <a:t>1.My brother and sister </a:t>
            </a:r>
            <a:r>
              <a:rPr lang="en-US" u="sng" dirty="0" smtClean="0"/>
              <a:t>_was playing___</a:t>
            </a:r>
            <a:r>
              <a:rPr lang="en-US" dirty="0" smtClean="0"/>
              <a:t>  (play) tennis at 11am yesterday.</a:t>
            </a:r>
          </a:p>
          <a:p>
            <a:r>
              <a:rPr lang="en-US" dirty="0" smtClean="0"/>
              <a:t>2 </a:t>
            </a:r>
            <a:r>
              <a:rPr lang="en-US" u="sng" dirty="0" smtClean="0"/>
              <a:t>._Were__(</a:t>
            </a:r>
            <a:r>
              <a:rPr lang="en-US" dirty="0" smtClean="0"/>
              <a:t>be)you still working at 7pm last night?</a:t>
            </a:r>
          </a:p>
          <a:p>
            <a:r>
              <a:rPr lang="en-US" dirty="0" smtClean="0"/>
              <a:t>3.At 8.30am today I </a:t>
            </a:r>
            <a:r>
              <a:rPr lang="en-US" u="sng" dirty="0" smtClean="0"/>
              <a:t>was driving  </a:t>
            </a:r>
            <a:r>
              <a:rPr lang="en-US" dirty="0" smtClean="0"/>
              <a:t>(drive) to work.</a:t>
            </a:r>
          </a:p>
          <a:p>
            <a:r>
              <a:rPr lang="en-US" dirty="0" smtClean="0"/>
              <a:t>4.We  _</a:t>
            </a:r>
            <a:r>
              <a:rPr lang="en-US" u="sng" dirty="0" smtClean="0"/>
              <a:t>weren’t_</a:t>
            </a:r>
            <a:r>
              <a:rPr lang="en-US" dirty="0" smtClean="0"/>
              <a:t>_(be /not)sleeping at 11pm.</a:t>
            </a:r>
          </a:p>
          <a:p>
            <a:r>
              <a:rPr lang="en-US" dirty="0" smtClean="0"/>
              <a:t>5.Why  _</a:t>
            </a:r>
            <a:r>
              <a:rPr lang="en-US" u="sng" dirty="0" smtClean="0"/>
              <a:t>was_</a:t>
            </a:r>
            <a:r>
              <a:rPr lang="en-US" dirty="0" smtClean="0"/>
              <a:t>_(be) he having lunch at 4pm?</a:t>
            </a:r>
          </a:p>
          <a:p>
            <a:r>
              <a:rPr lang="en-US" dirty="0" smtClean="0"/>
              <a:t>6.I  met  John in town yesterday. </a:t>
            </a:r>
            <a:r>
              <a:rPr lang="en-US" dirty="0" err="1" smtClean="0"/>
              <a:t>He_</a:t>
            </a:r>
            <a:r>
              <a:rPr lang="en-US" u="sng" dirty="0" err="1" smtClean="0"/>
              <a:t>was</a:t>
            </a:r>
            <a:r>
              <a:rPr lang="en-US" u="sng" dirty="0" smtClean="0"/>
              <a:t> shopping</a:t>
            </a:r>
            <a:r>
              <a:rPr lang="en-US" dirty="0" smtClean="0"/>
              <a:t>__  (shop). </a:t>
            </a:r>
          </a:p>
          <a:p>
            <a:r>
              <a:rPr lang="en-US" dirty="0" smtClean="0"/>
              <a:t>7.Mary_________  (wait) for me when I arrived. </a:t>
            </a:r>
            <a:endParaRPr lang="en-US" dirty="0"/>
          </a:p>
        </p:txBody>
      </p:sp>
    </p:spTree>
  </p:cSld>
  <p:clrMapOvr>
    <a:masterClrMapping/>
  </p:clrMapOvr>
  <p:transition>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PAST CONTINUOUS</a:t>
            </a:r>
            <a:endParaRPr lang="en-US" dirty="0"/>
          </a:p>
        </p:txBody>
      </p:sp>
      <p:sp>
        <p:nvSpPr>
          <p:cNvPr id="8" name="Content Placeholder 7"/>
          <p:cNvSpPr>
            <a:spLocks noGrp="1"/>
          </p:cNvSpPr>
          <p:nvPr>
            <p:ph idx="1"/>
          </p:nvPr>
        </p:nvSpPr>
        <p:spPr>
          <a:xfrm>
            <a:off x="457200" y="1600201"/>
            <a:ext cx="8229600" cy="4800600"/>
          </a:xfrm>
        </p:spPr>
        <p:txBody>
          <a:bodyPr>
            <a:normAutofit fontScale="92500" lnSpcReduction="20000"/>
          </a:bodyPr>
          <a:lstStyle/>
          <a:p>
            <a:r>
              <a:rPr lang="en-US" dirty="0" smtClean="0"/>
              <a:t>Use the past continuous tense</a:t>
            </a:r>
          </a:p>
          <a:p>
            <a:r>
              <a:rPr lang="en-US" dirty="0" smtClean="0"/>
              <a:t>1.My brother and sister </a:t>
            </a:r>
            <a:r>
              <a:rPr lang="en-US" u="sng" dirty="0" smtClean="0"/>
              <a:t>_was playing___</a:t>
            </a:r>
            <a:r>
              <a:rPr lang="en-US" dirty="0" smtClean="0"/>
              <a:t>  (play) tennis at 11am yesterday.</a:t>
            </a:r>
          </a:p>
          <a:p>
            <a:r>
              <a:rPr lang="en-US" dirty="0" smtClean="0"/>
              <a:t>2 </a:t>
            </a:r>
            <a:r>
              <a:rPr lang="en-US" u="sng" dirty="0" smtClean="0"/>
              <a:t>._Were__(</a:t>
            </a:r>
            <a:r>
              <a:rPr lang="en-US" dirty="0" smtClean="0"/>
              <a:t>be)you still working at 7pm last night?</a:t>
            </a:r>
          </a:p>
          <a:p>
            <a:r>
              <a:rPr lang="en-US" dirty="0" smtClean="0"/>
              <a:t>3.At 8.30am today I </a:t>
            </a:r>
            <a:r>
              <a:rPr lang="en-US" u="sng" dirty="0" smtClean="0"/>
              <a:t>was driving  </a:t>
            </a:r>
            <a:r>
              <a:rPr lang="en-US" dirty="0" smtClean="0"/>
              <a:t>(drive) to work.</a:t>
            </a:r>
          </a:p>
          <a:p>
            <a:r>
              <a:rPr lang="en-US" dirty="0" smtClean="0"/>
              <a:t>4.We  _</a:t>
            </a:r>
            <a:r>
              <a:rPr lang="en-US" u="sng" dirty="0" smtClean="0"/>
              <a:t>weren’t_</a:t>
            </a:r>
            <a:r>
              <a:rPr lang="en-US" dirty="0" smtClean="0"/>
              <a:t>_(be /not)sleeping at 11pm.</a:t>
            </a:r>
          </a:p>
          <a:p>
            <a:r>
              <a:rPr lang="en-US" dirty="0" smtClean="0"/>
              <a:t>5.Why  _</a:t>
            </a:r>
            <a:r>
              <a:rPr lang="en-US" u="sng" dirty="0" smtClean="0"/>
              <a:t>was_</a:t>
            </a:r>
            <a:r>
              <a:rPr lang="en-US" dirty="0" smtClean="0"/>
              <a:t>_(be) he having lunch at 4pm?</a:t>
            </a:r>
          </a:p>
          <a:p>
            <a:r>
              <a:rPr lang="en-US" dirty="0" smtClean="0"/>
              <a:t>6.I  met  John in town yesterday. </a:t>
            </a:r>
            <a:r>
              <a:rPr lang="en-US" dirty="0" err="1" smtClean="0"/>
              <a:t>He_</a:t>
            </a:r>
            <a:r>
              <a:rPr lang="en-US" u="sng" dirty="0" err="1" smtClean="0"/>
              <a:t>was</a:t>
            </a:r>
            <a:r>
              <a:rPr lang="en-US" u="sng" dirty="0" smtClean="0"/>
              <a:t> shopping</a:t>
            </a:r>
            <a:r>
              <a:rPr lang="en-US" dirty="0" smtClean="0"/>
              <a:t>__  (shop). </a:t>
            </a:r>
          </a:p>
          <a:p>
            <a:r>
              <a:rPr lang="en-US" u="sng" dirty="0" smtClean="0"/>
              <a:t>7.Mary_was waiting</a:t>
            </a:r>
            <a:r>
              <a:rPr lang="en-US" dirty="0" smtClean="0"/>
              <a:t>_  (wait) for me when I arrived. </a:t>
            </a:r>
            <a:endParaRPr lang="en-US" dirty="0"/>
          </a:p>
        </p:txBody>
      </p:sp>
    </p:spTree>
  </p:cSld>
  <p:clrMapOvr>
    <a:masterClrMapping/>
  </p:clrMapOvr>
  <p:transition>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VERB  CONTINUOUS</a:t>
            </a:r>
            <a:endParaRPr lang="en-US" dirty="0"/>
          </a:p>
        </p:txBody>
      </p:sp>
      <p:sp>
        <p:nvSpPr>
          <p:cNvPr id="3" name="Content Placeholder 2"/>
          <p:cNvSpPr>
            <a:spLocks noGrp="1"/>
          </p:cNvSpPr>
          <p:nvPr>
            <p:ph idx="1"/>
          </p:nvPr>
        </p:nvSpPr>
        <p:spPr/>
        <p:txBody>
          <a:bodyPr/>
          <a:lstStyle/>
          <a:p>
            <a:r>
              <a:rPr lang="en-US" b="1" dirty="0" smtClean="0"/>
              <a:t>FUTURE  CONTINUOUS</a:t>
            </a:r>
          </a:p>
          <a:p>
            <a:endParaRPr lang="en-US" dirty="0"/>
          </a:p>
        </p:txBody>
      </p:sp>
      <p:graphicFrame>
        <p:nvGraphicFramePr>
          <p:cNvPr id="4" name="Table 3"/>
          <p:cNvGraphicFramePr>
            <a:graphicFrameLocks noGrp="1"/>
          </p:cNvGraphicFramePr>
          <p:nvPr/>
        </p:nvGraphicFramePr>
        <p:xfrm>
          <a:off x="609602" y="2819399"/>
          <a:ext cx="8000998" cy="3048002"/>
        </p:xfrm>
        <a:graphic>
          <a:graphicData uri="http://schemas.openxmlformats.org/drawingml/2006/table">
            <a:tbl>
              <a:tblPr/>
              <a:tblGrid>
                <a:gridCol w="1300162"/>
                <a:gridCol w="2300287"/>
                <a:gridCol w="2500312"/>
                <a:gridCol w="1900237"/>
              </a:tblGrid>
              <a:tr h="841632">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1" i="0" u="none" strike="noStrike" dirty="0">
                          <a:solidFill>
                            <a:srgbClr val="000000"/>
                          </a:solidFill>
                          <a:latin typeface="CentSchbkCyrill BT" pitchFamily="18" charset="-52"/>
                        </a:rPr>
                        <a:t>AFFIRMATIVE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1" i="0" u="none" strike="noStrike">
                          <a:solidFill>
                            <a:srgbClr val="000000"/>
                          </a:solidFill>
                          <a:latin typeface="CentSchbkCyrill BT" pitchFamily="18" charset="-52"/>
                        </a:rPr>
                        <a:t>NEGATIVE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1" i="0" u="none" strike="noStrike">
                          <a:solidFill>
                            <a:srgbClr val="000000"/>
                          </a:solidFill>
                          <a:latin typeface="CentSchbkCyrill BT" pitchFamily="18" charset="-52"/>
                        </a:rPr>
                        <a:t>QUESTION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523106">
                <a:tc>
                  <a:txBody>
                    <a:bodyPr/>
                    <a:lstStyle/>
                    <a:p>
                      <a:pPr algn="l" fontAlgn="b"/>
                      <a:r>
                        <a:rPr lang="en-US" sz="1500" b="1" i="0" u="none" strike="noStrike">
                          <a:solidFill>
                            <a:srgbClr val="000000"/>
                          </a:solidFill>
                          <a:latin typeface="CentSchbkCyrill BT" pitchFamily="18" charset="-52"/>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1" i="0" u="none" strike="noStrike">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41632">
                <a:tc>
                  <a:txBody>
                    <a:bodyPr/>
                    <a:lstStyle/>
                    <a:p>
                      <a:pPr algn="l" fontAlgn="b"/>
                      <a:r>
                        <a:rPr lang="en-US" sz="2000" b="1" i="0" u="none" strike="noStrike" dirty="0" smtClean="0">
                          <a:solidFill>
                            <a:srgbClr val="000000"/>
                          </a:solidFill>
                          <a:latin typeface="CentSchbkCyrill BT" pitchFamily="18" charset="-52"/>
                        </a:rPr>
                        <a:t>I, he</a:t>
                      </a:r>
                      <a:r>
                        <a:rPr lang="en-US" sz="2000" b="1" i="0" u="none" strike="noStrike" dirty="0">
                          <a:solidFill>
                            <a:srgbClr val="000000"/>
                          </a:solidFill>
                          <a:latin typeface="CentSchbkCyrill BT" pitchFamily="18" charset="-52"/>
                        </a:rPr>
                        <a:t>, she, 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smtClean="0">
                          <a:solidFill>
                            <a:srgbClr val="000000"/>
                          </a:solidFill>
                          <a:latin typeface="CentSchbkCyrill BT" pitchFamily="18" charset="-52"/>
                        </a:rPr>
                        <a:t>I</a:t>
                      </a:r>
                      <a:r>
                        <a:rPr lang="en-US" sz="2000" b="1" i="0" u="none" strike="noStrike" baseline="0" dirty="0" smtClean="0">
                          <a:solidFill>
                            <a:srgbClr val="000000"/>
                          </a:solidFill>
                          <a:latin typeface="CentSchbkCyrill BT" pitchFamily="18" charset="-52"/>
                        </a:rPr>
                        <a:t> will be</a:t>
                      </a:r>
                      <a:r>
                        <a:rPr lang="en-US" sz="2000" b="1" i="0" u="none" strike="noStrike" dirty="0" smtClean="0">
                          <a:solidFill>
                            <a:srgbClr val="000000"/>
                          </a:solidFill>
                          <a:latin typeface="CentSchbkCyrill BT" pitchFamily="18" charset="-52"/>
                        </a:rPr>
                        <a:t> </a:t>
                      </a:r>
                      <a:r>
                        <a:rPr lang="en-US" sz="2000" b="1" i="0" u="none" strike="noStrike" dirty="0">
                          <a:solidFill>
                            <a:srgbClr val="000000"/>
                          </a:solidFill>
                          <a:latin typeface="CentSchbkCyrill BT" pitchFamily="18" charset="-52"/>
                        </a:rPr>
                        <a:t>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smtClean="0">
                          <a:solidFill>
                            <a:srgbClr val="000000"/>
                          </a:solidFill>
                          <a:latin typeface="CentSchbkCyrill BT" pitchFamily="18" charset="-52"/>
                        </a:rPr>
                        <a:t>I</a:t>
                      </a:r>
                      <a:r>
                        <a:rPr lang="en-US" sz="2000" b="1" i="0" u="none" strike="noStrike" baseline="0" dirty="0" smtClean="0">
                          <a:solidFill>
                            <a:srgbClr val="000000"/>
                          </a:solidFill>
                          <a:latin typeface="CentSchbkCyrill BT" pitchFamily="18" charset="-52"/>
                        </a:rPr>
                        <a:t> w</a:t>
                      </a:r>
                      <a:r>
                        <a:rPr lang="en-US" sz="2000" b="1" i="0" u="none" strike="noStrike" dirty="0" smtClean="0">
                          <a:solidFill>
                            <a:srgbClr val="000000"/>
                          </a:solidFill>
                          <a:latin typeface="CentSchbkCyrill BT" pitchFamily="18" charset="-52"/>
                        </a:rPr>
                        <a:t> ill not be </a:t>
                      </a:r>
                      <a:r>
                        <a:rPr lang="en-US" sz="2000" b="1" i="0" u="none" strike="noStrike" dirty="0">
                          <a:solidFill>
                            <a:srgbClr val="000000"/>
                          </a:solidFill>
                          <a:latin typeface="CentSchbkCyrill BT" pitchFamily="18" charset="-52"/>
                        </a:rPr>
                        <a:t>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smtClean="0">
                          <a:solidFill>
                            <a:srgbClr val="000000"/>
                          </a:solidFill>
                          <a:latin typeface="CentSchbkCyrill BT" pitchFamily="18" charset="-52"/>
                        </a:rPr>
                        <a:t>Will</a:t>
                      </a:r>
                      <a:r>
                        <a:rPr lang="en-US" sz="2000" b="1" i="0" u="none" strike="noStrike" baseline="0" dirty="0" smtClean="0">
                          <a:solidFill>
                            <a:srgbClr val="000000"/>
                          </a:solidFill>
                          <a:latin typeface="CentSchbkCyrill BT" pitchFamily="18" charset="-52"/>
                        </a:rPr>
                        <a:t> I</a:t>
                      </a:r>
                      <a:r>
                        <a:rPr lang="en-US" sz="2000" b="1" i="0" u="none" strike="noStrike" dirty="0" smtClean="0">
                          <a:solidFill>
                            <a:srgbClr val="000000"/>
                          </a:solidFill>
                          <a:latin typeface="CentSchbkCyrill BT" pitchFamily="18" charset="-52"/>
                        </a:rPr>
                        <a:t>  be playing</a:t>
                      </a:r>
                      <a:r>
                        <a:rPr lang="en-US" sz="20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1632">
                <a:tc>
                  <a:txBody>
                    <a:bodyPr/>
                    <a:lstStyle/>
                    <a:p>
                      <a:pPr algn="l" fontAlgn="b"/>
                      <a:r>
                        <a:rPr lang="en-US" sz="2000" b="1" i="0" u="none" strike="noStrike" dirty="0">
                          <a:solidFill>
                            <a:srgbClr val="000000"/>
                          </a:solidFill>
                          <a:latin typeface="CentSchbkCyrill BT" pitchFamily="18" charset="-52"/>
                        </a:rPr>
                        <a:t>you, we, they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a:solidFill>
                            <a:srgbClr val="000000"/>
                          </a:solidFill>
                          <a:latin typeface="CentSchbkCyrill BT" pitchFamily="18" charset="-52"/>
                        </a:rPr>
                        <a:t>You </a:t>
                      </a:r>
                      <a:r>
                        <a:rPr lang="en-US" sz="2000" b="1" i="0" u="none" strike="noStrike" dirty="0" smtClean="0">
                          <a:solidFill>
                            <a:srgbClr val="000000"/>
                          </a:solidFill>
                          <a:latin typeface="CentSchbkCyrill BT" pitchFamily="18" charset="-52"/>
                        </a:rPr>
                        <a:t>will</a:t>
                      </a:r>
                      <a:r>
                        <a:rPr lang="en-US" sz="2000" b="1" i="0" u="none" strike="noStrike" baseline="0" dirty="0" smtClean="0">
                          <a:solidFill>
                            <a:srgbClr val="000000"/>
                          </a:solidFill>
                          <a:latin typeface="CentSchbkCyrill BT" pitchFamily="18" charset="-52"/>
                        </a:rPr>
                        <a:t> be </a:t>
                      </a:r>
                      <a:r>
                        <a:rPr lang="en-US" sz="2000" b="1" i="0" u="none" strike="noStrike" dirty="0" smtClean="0">
                          <a:solidFill>
                            <a:srgbClr val="000000"/>
                          </a:solidFill>
                          <a:latin typeface="CentSchbkCyrill BT" pitchFamily="18" charset="-52"/>
                        </a:rPr>
                        <a:t>playing</a:t>
                      </a:r>
                      <a:r>
                        <a:rPr lang="en-US" sz="20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a:solidFill>
                            <a:srgbClr val="000000"/>
                          </a:solidFill>
                          <a:latin typeface="CentSchbkCyrill BT" pitchFamily="18" charset="-52"/>
                        </a:rPr>
                        <a:t>You </a:t>
                      </a:r>
                      <a:r>
                        <a:rPr lang="en-US" sz="2000" b="1" i="0" u="none" strike="noStrike" dirty="0" smtClean="0">
                          <a:solidFill>
                            <a:srgbClr val="000000"/>
                          </a:solidFill>
                          <a:latin typeface="CentSchbkCyrill BT" pitchFamily="18" charset="-52"/>
                        </a:rPr>
                        <a:t>will</a:t>
                      </a:r>
                      <a:r>
                        <a:rPr lang="en-US" sz="2000" b="1" i="0" u="none" strike="noStrike" baseline="0" dirty="0" smtClean="0">
                          <a:solidFill>
                            <a:srgbClr val="000000"/>
                          </a:solidFill>
                          <a:latin typeface="CentSchbkCyrill BT" pitchFamily="18" charset="-52"/>
                        </a:rPr>
                        <a:t> </a:t>
                      </a:r>
                      <a:r>
                        <a:rPr lang="en-US" sz="2000" b="1" i="0" u="none" strike="noStrike" dirty="0" smtClean="0">
                          <a:solidFill>
                            <a:srgbClr val="000000"/>
                          </a:solidFill>
                          <a:latin typeface="CentSchbkCyrill BT" pitchFamily="18" charset="-52"/>
                        </a:rPr>
                        <a:t>not  be playing</a:t>
                      </a:r>
                      <a:r>
                        <a:rPr lang="en-US" sz="20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smtClean="0">
                          <a:solidFill>
                            <a:srgbClr val="000000"/>
                          </a:solidFill>
                          <a:latin typeface="CentSchbkCyrill BT" pitchFamily="18" charset="-52"/>
                        </a:rPr>
                        <a:t>Will</a:t>
                      </a:r>
                      <a:r>
                        <a:rPr lang="en-US" sz="2000" b="1" i="0" u="none" strike="noStrike" baseline="0" dirty="0" smtClean="0">
                          <a:solidFill>
                            <a:srgbClr val="000000"/>
                          </a:solidFill>
                          <a:latin typeface="CentSchbkCyrill BT" pitchFamily="18" charset="-52"/>
                        </a:rPr>
                        <a:t> </a:t>
                      </a:r>
                      <a:r>
                        <a:rPr lang="en-US" sz="2000" b="1" i="0" u="none" strike="noStrike" dirty="0" smtClean="0">
                          <a:solidFill>
                            <a:srgbClr val="000000"/>
                          </a:solidFill>
                          <a:latin typeface="CentSchbkCyrill BT" pitchFamily="18" charset="-52"/>
                        </a:rPr>
                        <a:t>you be playing</a:t>
                      </a:r>
                      <a:r>
                        <a:rPr lang="en-US" sz="20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ngilizceogreniyorum.org/wp-content/uploads/2008/12/futurecont.png"/>
          <p:cNvPicPr>
            <a:picLocks noChangeAspect="1" noChangeArrowheads="1"/>
          </p:cNvPicPr>
          <p:nvPr/>
        </p:nvPicPr>
        <p:blipFill>
          <a:blip r:embed="rId2"/>
          <a:srcRect/>
          <a:stretch>
            <a:fillRect/>
          </a:stretch>
        </p:blipFill>
        <p:spPr bwMode="auto">
          <a:xfrm>
            <a:off x="990600" y="247649"/>
            <a:ext cx="7146051" cy="6610351"/>
          </a:xfrm>
          <a:prstGeom prst="rect">
            <a:avLst/>
          </a:prstGeom>
          <a:noFill/>
        </p:spPr>
      </p:pic>
    </p:spTree>
  </p:cSld>
  <p:clrMapOvr>
    <a:masterClrMapping/>
  </p:clrMapOvr>
  <p:transition>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VERB  CONTINUOUS</a:t>
            </a:r>
            <a:endParaRPr lang="en-US" dirty="0"/>
          </a:p>
        </p:txBody>
      </p:sp>
      <p:sp>
        <p:nvSpPr>
          <p:cNvPr id="3" name="Content Placeholder 2"/>
          <p:cNvSpPr>
            <a:spLocks noGrp="1"/>
          </p:cNvSpPr>
          <p:nvPr>
            <p:ph idx="1"/>
          </p:nvPr>
        </p:nvSpPr>
        <p:spPr/>
        <p:txBody>
          <a:bodyPr/>
          <a:lstStyle/>
          <a:p>
            <a:r>
              <a:rPr lang="en-US" b="1" dirty="0" smtClean="0"/>
              <a:t>FUTURE CONTINUOUS</a:t>
            </a:r>
          </a:p>
          <a:p>
            <a:r>
              <a:rPr lang="en-US" dirty="0" smtClean="0"/>
              <a:t> WILL  BE with the personal pronoun I.</a:t>
            </a:r>
          </a:p>
          <a:p>
            <a:r>
              <a:rPr lang="en-US" dirty="0" smtClean="0"/>
              <a:t>WILL  BE with the personal pronouns he, she or it (or the singular forms of nouns.)</a:t>
            </a:r>
          </a:p>
          <a:p>
            <a:r>
              <a:rPr lang="en-US" dirty="0" smtClean="0"/>
              <a:t>WILL BE with the personal pronouns you, we, they (or the plural form of nouns.)</a:t>
            </a:r>
            <a:endParaRPr lang="en-US" dirty="0"/>
          </a:p>
        </p:txBody>
      </p:sp>
    </p:spTree>
  </p:cSld>
  <p:clrMapOvr>
    <a:masterClrMapping/>
  </p:clrMapOvr>
  <p:transition>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81000"/>
            <a:ext cx="8001000" cy="1219200"/>
          </a:xfrm>
        </p:spPr>
        <p:txBody>
          <a:bodyPr>
            <a:normAutofit fontScale="90000"/>
          </a:bodyPr>
          <a:lstStyle/>
          <a:p>
            <a:r>
              <a:rPr lang="en-US" dirty="0" smtClean="0"/>
              <a:t>Uses of  FUTURE CONTINUOUS</a:t>
            </a:r>
            <a:br>
              <a:rPr lang="en-US" dirty="0" smtClean="0"/>
            </a:br>
            <a:r>
              <a:rPr lang="en-US" sz="2800" dirty="0" smtClean="0"/>
              <a:t>1. Interrupted Action in the Future.</a:t>
            </a:r>
            <a:r>
              <a:rPr lang="en-US" dirty="0" smtClean="0"/>
              <a:t/>
            </a:r>
            <a:br>
              <a:rPr lang="en-US" dirty="0" smtClean="0"/>
            </a:br>
            <a:endParaRPr lang="en-US" dirty="0"/>
          </a:p>
        </p:txBody>
      </p:sp>
      <p:sp>
        <p:nvSpPr>
          <p:cNvPr id="9" name="Text Placeholder 8"/>
          <p:cNvSpPr>
            <a:spLocks noGrp="1"/>
          </p:cNvSpPr>
          <p:nvPr>
            <p:ph type="body" idx="1"/>
          </p:nvPr>
        </p:nvSpPr>
        <p:spPr/>
        <p:txBody>
          <a:bodyPr>
            <a:normAutofit fontScale="92500" lnSpcReduction="10000"/>
          </a:bodyPr>
          <a:lstStyle/>
          <a:p>
            <a:r>
              <a:rPr lang="en-US" b="0" dirty="0" smtClean="0"/>
              <a:t>I </a:t>
            </a:r>
            <a:r>
              <a:rPr lang="en-US" i="1" u="sng" dirty="0" smtClean="0"/>
              <a:t>will be watching </a:t>
            </a:r>
            <a:r>
              <a:rPr lang="en-US" b="0" dirty="0" err="1" smtClean="0"/>
              <a:t>tv</a:t>
            </a:r>
            <a:r>
              <a:rPr lang="en-US" b="0" dirty="0" smtClean="0"/>
              <a:t> when she arrives tonight...</a:t>
            </a:r>
            <a:endParaRPr lang="en-US" b="0" dirty="0"/>
          </a:p>
        </p:txBody>
      </p:sp>
      <p:sp>
        <p:nvSpPr>
          <p:cNvPr id="10" name="Text Placeholder 9"/>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p:txBody>
          <a:bodyPr>
            <a:normAutofit/>
          </a:bodyPr>
          <a:lstStyle/>
          <a:p>
            <a:r>
              <a:rPr lang="en-US" sz="2000" dirty="0" smtClean="0"/>
              <a:t>Use the Future Continuous to indicate that a longer action  in the future will be interrupted  by a shorter action in the future..</a:t>
            </a:r>
          </a:p>
          <a:p>
            <a:r>
              <a:rPr lang="en-US" sz="2000" dirty="0" smtClean="0"/>
              <a:t>Remember this can be  a real interruption  or just an interruption in time.</a:t>
            </a:r>
            <a:endParaRPr lang="en-US" sz="2000" dirty="0"/>
          </a:p>
        </p:txBody>
      </p:sp>
      <p:pic>
        <p:nvPicPr>
          <p:cNvPr id="12" name="Picture 2" descr="http://comps.fotosearch.com/comp/ILW/ILW504/rodria0132s.jpg"/>
          <p:cNvPicPr>
            <a:picLocks noGrp="1" noChangeAspect="1" noChangeArrowheads="1"/>
          </p:cNvPicPr>
          <p:nvPr>
            <p:ph sz="half" idx="2"/>
          </p:nvPr>
        </p:nvPicPr>
        <p:blipFill>
          <a:blip r:embed="rId2"/>
          <a:srcRect b="4865"/>
          <a:stretch>
            <a:fillRect/>
          </a:stretch>
        </p:blipFill>
        <p:spPr bwMode="auto">
          <a:xfrm>
            <a:off x="533400" y="2667000"/>
            <a:ext cx="3352800" cy="4000623"/>
          </a:xfrm>
          <a:prstGeom prst="rect">
            <a:avLst/>
          </a:prstGeom>
          <a:ln>
            <a:noFill/>
          </a:ln>
          <a:effectLst>
            <a:softEdge rad="112500"/>
          </a:effectLst>
        </p:spPr>
      </p:pic>
      <p:pic>
        <p:nvPicPr>
          <p:cNvPr id="13" name="Picture 4" descr="http://images.clipartof.com/small/1137188-Cartoon-Of-A-Woman-Peeking-In-A-Door-Royalty-Free-Vector-Clipart.jpg"/>
          <p:cNvPicPr>
            <a:picLocks noChangeAspect="1" noChangeArrowheads="1"/>
          </p:cNvPicPr>
          <p:nvPr/>
        </p:nvPicPr>
        <p:blipFill>
          <a:blip r:embed="rId3"/>
          <a:srcRect l="16000" r="16444" b="4681"/>
          <a:stretch>
            <a:fillRect/>
          </a:stretch>
        </p:blipFill>
        <p:spPr bwMode="auto">
          <a:xfrm>
            <a:off x="3200400" y="2209800"/>
            <a:ext cx="1434193" cy="2362200"/>
          </a:xfrm>
          <a:prstGeom prst="rect">
            <a:avLst/>
          </a:prstGeom>
          <a:noFill/>
        </p:spPr>
      </p:pic>
    </p:spTree>
  </p:cSld>
  <p:clrMapOvr>
    <a:masterClrMapping/>
  </p:clrMapOvr>
  <p:transition>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Uses of  FUTURE CONTINUOUS Other </a:t>
            </a:r>
            <a:r>
              <a:rPr lang="en-US" dirty="0" smtClean="0"/>
              <a:t>examples:</a:t>
            </a:r>
            <a:endParaRPr lang="en-US" dirty="0"/>
          </a:p>
        </p:txBody>
      </p:sp>
      <p:sp>
        <p:nvSpPr>
          <p:cNvPr id="5" name="Text Placeholder 4"/>
          <p:cNvSpPr>
            <a:spLocks noGrp="1"/>
          </p:cNvSpPr>
          <p:nvPr>
            <p:ph type="body" idx="1"/>
          </p:nvPr>
        </p:nvSpPr>
        <p:spPr/>
        <p:txBody>
          <a:bodyPr>
            <a:normAutofit fontScale="92500" lnSpcReduction="10000"/>
          </a:bodyPr>
          <a:lstStyle/>
          <a:p>
            <a:r>
              <a:rPr lang="en-US" b="0" dirty="0" smtClean="0"/>
              <a:t>I </a:t>
            </a:r>
            <a:r>
              <a:rPr lang="en-US" i="1" u="sng" dirty="0" smtClean="0"/>
              <a:t>will be waiting </a:t>
            </a:r>
            <a:r>
              <a:rPr lang="en-US" b="0" dirty="0" smtClean="0"/>
              <a:t>for you when your bus arrives.</a:t>
            </a:r>
          </a:p>
          <a:p>
            <a:endParaRPr lang="en-US" dirty="0"/>
          </a:p>
        </p:txBody>
      </p:sp>
      <p:sp>
        <p:nvSpPr>
          <p:cNvPr id="7" name="Text Placeholder 6"/>
          <p:cNvSpPr>
            <a:spLocks noGrp="1"/>
          </p:cNvSpPr>
          <p:nvPr>
            <p:ph type="body" sz="quarter" idx="3"/>
          </p:nvPr>
        </p:nvSpPr>
        <p:spPr>
          <a:xfrm>
            <a:off x="4800600" y="1524001"/>
            <a:ext cx="3886200" cy="1066800"/>
          </a:xfrm>
        </p:spPr>
        <p:txBody>
          <a:bodyPr>
            <a:normAutofit fontScale="77500" lnSpcReduction="20000"/>
          </a:bodyPr>
          <a:lstStyle/>
          <a:p>
            <a:r>
              <a:rPr lang="en-US" b="0" dirty="0" smtClean="0"/>
              <a:t>I </a:t>
            </a:r>
            <a:r>
              <a:rPr lang="en-US" i="1" u="sng" dirty="0" smtClean="0"/>
              <a:t>am going to be staying  </a:t>
            </a:r>
            <a:r>
              <a:rPr lang="en-US" b="0" dirty="0" smtClean="0"/>
              <a:t>at  the </a:t>
            </a:r>
            <a:r>
              <a:rPr lang="en-US" b="0" dirty="0" err="1" smtClean="0"/>
              <a:t>madison</a:t>
            </a:r>
            <a:r>
              <a:rPr lang="en-US" b="0" dirty="0" smtClean="0"/>
              <a:t> hotel, if anything happens  and  you  need to contact me</a:t>
            </a:r>
            <a:r>
              <a:rPr lang="en-US" dirty="0" smtClean="0"/>
              <a:t>.</a:t>
            </a:r>
            <a:endParaRPr lang="en-US" dirty="0"/>
          </a:p>
        </p:txBody>
      </p:sp>
      <p:pic>
        <p:nvPicPr>
          <p:cNvPr id="9" name="Picture 4" descr="https://encrypted-tbn2.gstatic.com/images?q=tbn:ANd9GcSxdsZKlOtXFQ5epaPbZnBDTn29eRvoyXhBl7to0HIlKLOS2dV9"/>
          <p:cNvPicPr>
            <a:picLocks noGrp="1" noChangeAspect="1" noChangeArrowheads="1"/>
          </p:cNvPicPr>
          <p:nvPr>
            <p:ph sz="half" idx="2"/>
          </p:nvPr>
        </p:nvPicPr>
        <p:blipFill>
          <a:blip r:embed="rId2"/>
          <a:srcRect b="9756"/>
          <a:stretch>
            <a:fillRect/>
          </a:stretch>
        </p:blipFill>
        <p:spPr bwMode="auto">
          <a:xfrm>
            <a:off x="304800" y="2895600"/>
            <a:ext cx="3810000" cy="2950463"/>
          </a:xfrm>
          <a:prstGeom prst="rect">
            <a:avLst/>
          </a:prstGeom>
          <a:ln>
            <a:noFill/>
          </a:ln>
          <a:effectLst>
            <a:softEdge rad="112500"/>
          </a:effectLst>
        </p:spPr>
      </p:pic>
      <p:pic>
        <p:nvPicPr>
          <p:cNvPr id="10" name="Picture 6" descr="http://www.clipartpal.com/_thumbs/022/Structures_and_Buildings/apartments_cartoon_203641_tnb.png"/>
          <p:cNvPicPr>
            <a:picLocks noGrp="1" noChangeAspect="1" noChangeArrowheads="1"/>
          </p:cNvPicPr>
          <p:nvPr>
            <p:ph sz="quarter" idx="4"/>
          </p:nvPr>
        </p:nvPicPr>
        <p:blipFill>
          <a:blip r:embed="rId3"/>
          <a:srcRect/>
          <a:stretch>
            <a:fillRect/>
          </a:stretch>
        </p:blipFill>
        <p:spPr bwMode="auto">
          <a:xfrm>
            <a:off x="5029200" y="2590800"/>
            <a:ext cx="3505200" cy="3838721"/>
          </a:xfrm>
          <a:prstGeom prst="rect">
            <a:avLst/>
          </a:prstGeom>
          <a:noFill/>
        </p:spPr>
      </p:pic>
    </p:spTree>
  </p:cSld>
  <p:clrMapOvr>
    <a:masterClrMapping/>
  </p:clrMapOvr>
  <p:transition>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81000"/>
            <a:ext cx="8001000" cy="1219200"/>
          </a:xfrm>
        </p:spPr>
        <p:txBody>
          <a:bodyPr>
            <a:normAutofit fontScale="90000"/>
          </a:bodyPr>
          <a:lstStyle/>
          <a:p>
            <a:r>
              <a:rPr lang="en-US" dirty="0" smtClean="0"/>
              <a:t>Uses of  FUTURE CONTINUOUS</a:t>
            </a:r>
            <a:br>
              <a:rPr lang="en-US" dirty="0" smtClean="0"/>
            </a:br>
            <a:r>
              <a:rPr lang="en-US" sz="2800" dirty="0" smtClean="0"/>
              <a:t>2.Specific  time as an  Interruption in the Future</a:t>
            </a:r>
            <a:r>
              <a:rPr lang="en-US" dirty="0" smtClean="0"/>
              <a:t/>
            </a:r>
            <a:br>
              <a:rPr lang="en-US" dirty="0" smtClean="0"/>
            </a:br>
            <a:endParaRPr lang="en-US" dirty="0"/>
          </a:p>
        </p:txBody>
      </p:sp>
      <p:sp>
        <p:nvSpPr>
          <p:cNvPr id="9" name="Text Placeholder 8"/>
          <p:cNvSpPr>
            <a:spLocks noGrp="1"/>
          </p:cNvSpPr>
          <p:nvPr>
            <p:ph type="body" idx="1"/>
          </p:nvPr>
        </p:nvSpPr>
        <p:spPr/>
        <p:txBody>
          <a:bodyPr>
            <a:normAutofit fontScale="92500" lnSpcReduction="10000"/>
          </a:bodyPr>
          <a:lstStyle/>
          <a:p>
            <a:r>
              <a:rPr lang="en-US" b="0" dirty="0" smtClean="0"/>
              <a:t>Tonight at 6 pm, we </a:t>
            </a:r>
            <a:r>
              <a:rPr lang="en-US" i="1" u="sng" dirty="0" smtClean="0"/>
              <a:t>are </a:t>
            </a:r>
            <a:r>
              <a:rPr lang="en-US" u="sng" dirty="0" smtClean="0"/>
              <a:t>going to  be  eating </a:t>
            </a:r>
            <a:r>
              <a:rPr lang="en-US" b="0" dirty="0" smtClean="0"/>
              <a:t>dinner.</a:t>
            </a:r>
            <a:endParaRPr lang="en-US" b="0" dirty="0"/>
          </a:p>
        </p:txBody>
      </p:sp>
      <p:sp>
        <p:nvSpPr>
          <p:cNvPr id="10" name="Text Placeholder 9"/>
          <p:cNvSpPr>
            <a:spLocks noGrp="1"/>
          </p:cNvSpPr>
          <p:nvPr>
            <p:ph type="body" sz="quarter" idx="3"/>
          </p:nvPr>
        </p:nvSpPr>
        <p:spPr>
          <a:xfrm>
            <a:off x="4645025" y="1600201"/>
            <a:ext cx="4117975" cy="814142"/>
          </a:xfrm>
        </p:spPr>
        <p:txBody>
          <a:bodyPr>
            <a:normAutofit fontScale="77500" lnSpcReduction="20000"/>
          </a:bodyPr>
          <a:lstStyle/>
          <a:p>
            <a:r>
              <a:rPr lang="en-US" b="0" dirty="0" smtClean="0"/>
              <a:t>At midnight tonight </a:t>
            </a:r>
            <a:r>
              <a:rPr lang="en-US" dirty="0" smtClean="0"/>
              <a:t>,we </a:t>
            </a:r>
            <a:r>
              <a:rPr lang="en-US" i="1" u="sng" dirty="0" smtClean="0"/>
              <a:t>will still be driving</a:t>
            </a:r>
            <a:r>
              <a:rPr lang="en-US" dirty="0" smtClean="0"/>
              <a:t> </a:t>
            </a:r>
            <a:r>
              <a:rPr lang="en-US" b="0" dirty="0" smtClean="0"/>
              <a:t>through the desert</a:t>
            </a:r>
            <a:r>
              <a:rPr lang="en-US" dirty="0" smtClean="0"/>
              <a:t>.</a:t>
            </a:r>
            <a:endParaRPr lang="en-US" dirty="0"/>
          </a:p>
        </p:txBody>
      </p:sp>
      <p:pic>
        <p:nvPicPr>
          <p:cNvPr id="15" name="Picture 20" descr="http://ts3.mm.bing.net/th?id=HN.608004856214521558&amp;pid=15.1"/>
          <p:cNvPicPr>
            <a:picLocks noChangeAspect="1" noChangeArrowheads="1"/>
          </p:cNvPicPr>
          <p:nvPr/>
        </p:nvPicPr>
        <p:blipFill>
          <a:blip r:embed="rId2" cstate="print"/>
          <a:srcRect/>
          <a:stretch>
            <a:fillRect/>
          </a:stretch>
        </p:blipFill>
        <p:spPr bwMode="auto">
          <a:xfrm>
            <a:off x="2590800" y="2895600"/>
            <a:ext cx="1051587" cy="1001490"/>
          </a:xfrm>
          <a:prstGeom prst="rect">
            <a:avLst/>
          </a:prstGeom>
          <a:ln>
            <a:noFill/>
          </a:ln>
          <a:effectLst>
            <a:softEdge rad="112500"/>
          </a:effectLst>
        </p:spPr>
      </p:pic>
      <p:pic>
        <p:nvPicPr>
          <p:cNvPr id="16" name="Picture 8" descr="http://www.clipartguide.com/_named_clipart_images/0511-0810-0716-0722_Vintage_Car_Driving_Through_a_Desert_clipart_image.jpg"/>
          <p:cNvPicPr>
            <a:picLocks noGrp="1" noChangeAspect="1" noChangeArrowheads="1"/>
          </p:cNvPicPr>
          <p:nvPr>
            <p:ph sz="quarter" idx="4"/>
          </p:nvPr>
        </p:nvPicPr>
        <p:blipFill>
          <a:blip r:embed="rId3"/>
          <a:srcRect/>
          <a:stretch>
            <a:fillRect/>
          </a:stretch>
        </p:blipFill>
        <p:spPr bwMode="auto">
          <a:xfrm>
            <a:off x="4572000" y="2590800"/>
            <a:ext cx="4132385" cy="3429000"/>
          </a:xfrm>
          <a:prstGeom prst="rect">
            <a:avLst/>
          </a:prstGeom>
          <a:noFill/>
        </p:spPr>
      </p:pic>
      <p:pic>
        <p:nvPicPr>
          <p:cNvPr id="18" name="Picture 10" descr="http://4.bp.blogspot.com/_WHIV3h7zGEg/SxEvGUdX7-I/AAAAAAAAB1M/NAHHnto9eo0/s1600/011.JPG"/>
          <p:cNvPicPr>
            <a:picLocks noGrp="1" noChangeAspect="1" noChangeArrowheads="1"/>
          </p:cNvPicPr>
          <p:nvPr>
            <p:ph sz="half" idx="2"/>
          </p:nvPr>
        </p:nvPicPr>
        <p:blipFill>
          <a:blip r:embed="rId4"/>
          <a:srcRect/>
          <a:stretch>
            <a:fillRect/>
          </a:stretch>
        </p:blipFill>
        <p:spPr bwMode="auto">
          <a:xfrm>
            <a:off x="838200" y="2362201"/>
            <a:ext cx="3214429" cy="3886200"/>
          </a:xfrm>
          <a:prstGeom prst="rect">
            <a:avLst/>
          </a:prstGeom>
          <a:noFill/>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VERB  CONTINUOUS</a:t>
            </a:r>
            <a:endParaRPr lang="en-US" dirty="0"/>
          </a:p>
        </p:txBody>
      </p:sp>
      <p:sp>
        <p:nvSpPr>
          <p:cNvPr id="3" name="Content Placeholder 2"/>
          <p:cNvSpPr>
            <a:spLocks noGrp="1"/>
          </p:cNvSpPr>
          <p:nvPr>
            <p:ph idx="1"/>
          </p:nvPr>
        </p:nvSpPr>
        <p:spPr/>
        <p:txBody>
          <a:bodyPr/>
          <a:lstStyle/>
          <a:p>
            <a:r>
              <a:rPr lang="en-US" b="1" dirty="0" smtClean="0"/>
              <a:t>PRESENT CONTINUOUS</a:t>
            </a:r>
          </a:p>
          <a:p>
            <a:r>
              <a:rPr lang="en-US" dirty="0" smtClean="0"/>
              <a:t> am with the personal pronoun I.</a:t>
            </a:r>
          </a:p>
          <a:p>
            <a:r>
              <a:rPr lang="en-US" dirty="0" smtClean="0"/>
              <a:t>Is with the personal pronouns he, she or it (or the singular forms of nouns.)</a:t>
            </a:r>
          </a:p>
          <a:p>
            <a:r>
              <a:rPr lang="en-US" dirty="0" smtClean="0"/>
              <a:t>Are with the personal pronouns you, we, they (or the plural form of nouns.)</a:t>
            </a:r>
            <a:endParaRPr lang="en-US" dirty="0"/>
          </a:p>
        </p:txBody>
      </p:sp>
    </p:spTree>
  </p:cSld>
  <p:clrMapOvr>
    <a:masterClrMapping/>
  </p:clrMapOvr>
  <p:transition>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Uses of  FUTURE CONTINUOUS</a:t>
            </a:r>
            <a:br>
              <a:rPr lang="en-US" dirty="0" smtClean="0"/>
            </a:br>
            <a:r>
              <a:rPr lang="en-US" sz="3300" dirty="0" smtClean="0"/>
              <a:t>3. Parallel Actions in the Future</a:t>
            </a:r>
            <a:endParaRPr lang="en-US" sz="3300" dirty="0"/>
          </a:p>
        </p:txBody>
      </p:sp>
      <p:sp>
        <p:nvSpPr>
          <p:cNvPr id="9" name="Text Placeholder 8"/>
          <p:cNvSpPr>
            <a:spLocks noGrp="1"/>
          </p:cNvSpPr>
          <p:nvPr>
            <p:ph type="body" idx="1"/>
          </p:nvPr>
        </p:nvSpPr>
        <p:spPr/>
        <p:txBody>
          <a:bodyPr>
            <a:normAutofit fontScale="77500" lnSpcReduction="20000"/>
          </a:bodyPr>
          <a:lstStyle/>
          <a:p>
            <a:r>
              <a:rPr lang="en-US" b="0" dirty="0" smtClean="0"/>
              <a:t>I </a:t>
            </a:r>
            <a:r>
              <a:rPr lang="en-US" i="1" u="sng" dirty="0" smtClean="0"/>
              <a:t>AM GOING TO BE STUDYING </a:t>
            </a:r>
            <a:r>
              <a:rPr lang="en-US" b="0" dirty="0" smtClean="0"/>
              <a:t>AND HE </a:t>
            </a:r>
            <a:r>
              <a:rPr lang="en-US" i="1" u="sng" dirty="0" smtClean="0"/>
              <a:t>IS GOING TO BE MAKING </a:t>
            </a:r>
            <a:r>
              <a:rPr lang="en-US" b="0" dirty="0" smtClean="0"/>
              <a:t>DINNER</a:t>
            </a:r>
            <a:endParaRPr lang="en-US" b="0" dirty="0"/>
          </a:p>
        </p:txBody>
      </p:sp>
      <p:pic>
        <p:nvPicPr>
          <p:cNvPr id="12" name="Picture 12" descr="http://www.clipartpal.com/_thumbs/pd/education/studying.png"/>
          <p:cNvPicPr>
            <a:picLocks noGrp="1" noChangeAspect="1" noChangeArrowheads="1"/>
          </p:cNvPicPr>
          <p:nvPr>
            <p:ph sz="half" idx="2"/>
          </p:nvPr>
        </p:nvPicPr>
        <p:blipFill>
          <a:blip r:embed="rId2"/>
          <a:stretch>
            <a:fillRect/>
          </a:stretch>
        </p:blipFill>
        <p:spPr bwMode="auto">
          <a:xfrm>
            <a:off x="746630" y="2449513"/>
            <a:ext cx="3461327" cy="3951287"/>
          </a:xfrm>
          <a:prstGeom prst="rect">
            <a:avLst/>
          </a:prstGeom>
          <a:ln>
            <a:noFill/>
          </a:ln>
          <a:effectLst>
            <a:softEdge rad="112500"/>
          </a:effectLst>
        </p:spPr>
      </p:pic>
      <p:sp>
        <p:nvSpPr>
          <p:cNvPr id="14" name="Text Placeholder 13"/>
          <p:cNvSpPr>
            <a:spLocks noGrp="1"/>
          </p:cNvSpPr>
          <p:nvPr>
            <p:ph type="body" sz="quarter" idx="3"/>
          </p:nvPr>
        </p:nvSpPr>
        <p:spPr/>
        <p:txBody>
          <a:bodyPr/>
          <a:lstStyle/>
          <a:p>
            <a:endParaRPr lang="en-US"/>
          </a:p>
        </p:txBody>
      </p:sp>
      <p:sp>
        <p:nvSpPr>
          <p:cNvPr id="8" name="Content Placeholder 7"/>
          <p:cNvSpPr>
            <a:spLocks noGrp="1"/>
          </p:cNvSpPr>
          <p:nvPr>
            <p:ph sz="quarter" idx="4"/>
          </p:nvPr>
        </p:nvSpPr>
        <p:spPr/>
        <p:txBody>
          <a:bodyPr/>
          <a:lstStyle/>
          <a:p>
            <a:r>
              <a:rPr lang="en-US" dirty="0" smtClean="0"/>
              <a:t>When you use the Future Continuous </a:t>
            </a:r>
            <a:r>
              <a:rPr lang="en-US" b="1" dirty="0" smtClean="0"/>
              <a:t>with two actions in the same sentence</a:t>
            </a:r>
            <a:r>
              <a:rPr lang="en-US" dirty="0" smtClean="0"/>
              <a:t>, it expresses the idea that both actions will be happening at the same time. The actions are parallel.</a:t>
            </a:r>
            <a:endParaRPr lang="en-US" dirty="0"/>
          </a:p>
        </p:txBody>
      </p:sp>
      <p:pic>
        <p:nvPicPr>
          <p:cNvPr id="13" name="Picture 14" descr="http://3.bp.blogspot.com/-oT2Yjqp0-sA/TimNbw58u2I/AAAAAAAADis/-GO9qrWCiHo/s1600/clipart.JPG"/>
          <p:cNvPicPr>
            <a:picLocks noChangeAspect="1" noChangeArrowheads="1"/>
          </p:cNvPicPr>
          <p:nvPr/>
        </p:nvPicPr>
        <p:blipFill>
          <a:blip r:embed="rId3">
            <a:grayscl/>
          </a:blip>
          <a:srcRect/>
          <a:stretch>
            <a:fillRect/>
          </a:stretch>
        </p:blipFill>
        <p:spPr bwMode="auto">
          <a:xfrm>
            <a:off x="2819400" y="2514600"/>
            <a:ext cx="1828800" cy="1828800"/>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Uses of  FUTURE CONTINUOUS</a:t>
            </a:r>
            <a:br>
              <a:rPr lang="en-US" sz="3600" dirty="0" smtClean="0"/>
            </a:br>
            <a:r>
              <a:rPr lang="en-US" sz="3600" dirty="0" smtClean="0"/>
              <a:t>other examples:</a:t>
            </a:r>
            <a:endParaRPr lang="en-US" sz="3300" dirty="0"/>
          </a:p>
        </p:txBody>
      </p:sp>
      <p:sp>
        <p:nvSpPr>
          <p:cNvPr id="5" name="Text Placeholder 4"/>
          <p:cNvSpPr>
            <a:spLocks noGrp="1"/>
          </p:cNvSpPr>
          <p:nvPr>
            <p:ph type="body" idx="1"/>
          </p:nvPr>
        </p:nvSpPr>
        <p:spPr>
          <a:xfrm>
            <a:off x="457200" y="1524000"/>
            <a:ext cx="4191000" cy="914399"/>
          </a:xfrm>
        </p:spPr>
        <p:txBody>
          <a:bodyPr>
            <a:normAutofit fontScale="85000" lnSpcReduction="20000"/>
          </a:bodyPr>
          <a:lstStyle/>
          <a:p>
            <a:r>
              <a:rPr lang="en-US" b="0" dirty="0" smtClean="0"/>
              <a:t>TONIGHT, THEY </a:t>
            </a:r>
            <a:r>
              <a:rPr lang="en-US" i="1" u="sng" dirty="0" smtClean="0"/>
              <a:t>WILL BE EATING DINNER</a:t>
            </a:r>
            <a:r>
              <a:rPr lang="en-US" b="0" dirty="0" smtClean="0"/>
              <a:t>, DISCUSSING THEIR PLANS, AND HAVING A GOOD TIME</a:t>
            </a:r>
          </a:p>
          <a:p>
            <a:endParaRPr lang="en-US" dirty="0"/>
          </a:p>
        </p:txBody>
      </p:sp>
      <p:sp>
        <p:nvSpPr>
          <p:cNvPr id="7" name="Text Placeholder 6"/>
          <p:cNvSpPr>
            <a:spLocks noGrp="1"/>
          </p:cNvSpPr>
          <p:nvPr>
            <p:ph type="body" sz="quarter" idx="3"/>
          </p:nvPr>
        </p:nvSpPr>
        <p:spPr>
          <a:xfrm>
            <a:off x="4800600" y="1524001"/>
            <a:ext cx="3886200" cy="1066800"/>
          </a:xfrm>
        </p:spPr>
        <p:txBody>
          <a:bodyPr>
            <a:normAutofit/>
          </a:bodyPr>
          <a:lstStyle/>
          <a:p>
            <a:r>
              <a:rPr lang="en-US" b="0" dirty="0" smtClean="0"/>
              <a:t>While  </a:t>
            </a:r>
            <a:r>
              <a:rPr lang="en-US" b="0" dirty="0" err="1" smtClean="0"/>
              <a:t>ellen</a:t>
            </a:r>
            <a:r>
              <a:rPr lang="en-US" b="0" dirty="0" smtClean="0"/>
              <a:t>  is talking, </a:t>
            </a:r>
            <a:r>
              <a:rPr lang="en-US" b="0" dirty="0" err="1" smtClean="0"/>
              <a:t>tim</a:t>
            </a:r>
            <a:r>
              <a:rPr lang="en-US" b="0" dirty="0" smtClean="0"/>
              <a:t> </a:t>
            </a:r>
            <a:r>
              <a:rPr lang="en-US" b="0" u="sng" dirty="0" smtClean="0"/>
              <a:t>will be listening</a:t>
            </a:r>
            <a:r>
              <a:rPr lang="en-US" i="1" u="sng" dirty="0" smtClean="0"/>
              <a:t>.</a:t>
            </a:r>
            <a:endParaRPr lang="en-US" i="1" u="sng" dirty="0"/>
          </a:p>
        </p:txBody>
      </p:sp>
      <p:pic>
        <p:nvPicPr>
          <p:cNvPr id="12" name="Picture 16" descr="https://encrypted-tbn0.gstatic.com/images?q=tbn:ANd9GcS2ykFwQS6PPl1vd-AeBb2K1WH03v721t6qMoLxZ7zlH8VAejBqZg"/>
          <p:cNvPicPr>
            <a:picLocks noGrp="1" noChangeAspect="1" noChangeArrowheads="1"/>
          </p:cNvPicPr>
          <p:nvPr>
            <p:ph sz="half" idx="2"/>
          </p:nvPr>
        </p:nvPicPr>
        <p:blipFill>
          <a:blip r:embed="rId3"/>
          <a:srcRect/>
          <a:stretch>
            <a:fillRect/>
          </a:stretch>
        </p:blipFill>
        <p:spPr bwMode="auto">
          <a:xfrm>
            <a:off x="304800" y="2819400"/>
            <a:ext cx="4122296" cy="2743200"/>
          </a:xfrm>
          <a:prstGeom prst="rect">
            <a:avLst/>
          </a:prstGeom>
          <a:noFill/>
        </p:spPr>
      </p:pic>
      <p:pic>
        <p:nvPicPr>
          <p:cNvPr id="13" name="Picture 18" descr="http://i1.ytimg.com/vi/_1J7wQFrEYY/hqdefault.jpg"/>
          <p:cNvPicPr>
            <a:picLocks noGrp="1" noChangeAspect="1" noChangeArrowheads="1"/>
          </p:cNvPicPr>
          <p:nvPr>
            <p:ph sz="quarter" idx="4"/>
          </p:nvPr>
        </p:nvPicPr>
        <p:blipFill>
          <a:blip r:embed="rId4"/>
          <a:srcRect/>
          <a:stretch>
            <a:fillRect/>
          </a:stretch>
        </p:blipFill>
        <p:spPr bwMode="auto">
          <a:xfrm>
            <a:off x="4953000" y="2819400"/>
            <a:ext cx="3635375" cy="2726531"/>
          </a:xfrm>
          <a:prstGeom prst="rect">
            <a:avLst/>
          </a:prstGeom>
          <a:noFill/>
        </p:spPr>
      </p:pic>
    </p:spTree>
  </p:cSld>
  <p:clrMapOvr>
    <a:masterClrMapping/>
  </p:clrMapOvr>
  <p:transition>
    <p:newsfla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Uses of  FUTURE CONTINUOUS</a:t>
            </a:r>
            <a:br>
              <a:rPr lang="en-US" dirty="0" smtClean="0"/>
            </a:br>
            <a:r>
              <a:rPr lang="en-US" sz="3300" dirty="0" smtClean="0"/>
              <a:t>4. Atmosphere  in the Future</a:t>
            </a:r>
            <a:endParaRPr lang="en-US" sz="3300" dirty="0"/>
          </a:p>
        </p:txBody>
      </p:sp>
      <p:sp>
        <p:nvSpPr>
          <p:cNvPr id="9" name="Text Placeholder 8"/>
          <p:cNvSpPr>
            <a:spLocks noGrp="1"/>
          </p:cNvSpPr>
          <p:nvPr>
            <p:ph type="body" idx="1"/>
          </p:nvPr>
        </p:nvSpPr>
        <p:spPr/>
        <p:txBody>
          <a:bodyPr>
            <a:normAutofit/>
          </a:bodyPr>
          <a:lstStyle/>
          <a:p>
            <a:endParaRPr lang="en-US" b="0" dirty="0"/>
          </a:p>
        </p:txBody>
      </p:sp>
      <p:sp>
        <p:nvSpPr>
          <p:cNvPr id="14" name="Text Placeholder 13"/>
          <p:cNvSpPr>
            <a:spLocks noGrp="1"/>
          </p:cNvSpPr>
          <p:nvPr>
            <p:ph type="body" sz="quarter" idx="3"/>
          </p:nvPr>
        </p:nvSpPr>
        <p:spPr>
          <a:xfrm>
            <a:off x="4645025" y="1524001"/>
            <a:ext cx="4041775" cy="890342"/>
          </a:xfrm>
        </p:spPr>
        <p:txBody>
          <a:bodyPr>
            <a:normAutofit fontScale="62500" lnSpcReduction="20000"/>
          </a:bodyPr>
          <a:lstStyle/>
          <a:p>
            <a:r>
              <a:rPr lang="en-US" dirty="0" smtClean="0"/>
              <a:t>In  </a:t>
            </a:r>
            <a:r>
              <a:rPr lang="en-US" dirty="0" err="1" smtClean="0"/>
              <a:t>english</a:t>
            </a:r>
            <a:r>
              <a:rPr lang="en-US" dirty="0" smtClean="0"/>
              <a:t>, we often use  a series  of parallel  actions to describe  atmosphere at a  specific point in the future.</a:t>
            </a:r>
            <a:endParaRPr lang="en-US" dirty="0"/>
          </a:p>
        </p:txBody>
      </p:sp>
      <p:sp>
        <p:nvSpPr>
          <p:cNvPr id="8" name="Content Placeholder 7"/>
          <p:cNvSpPr>
            <a:spLocks noGrp="1"/>
          </p:cNvSpPr>
          <p:nvPr>
            <p:ph sz="quarter" idx="4"/>
          </p:nvPr>
        </p:nvSpPr>
        <p:spPr/>
        <p:txBody>
          <a:bodyPr/>
          <a:lstStyle/>
          <a:p>
            <a:r>
              <a:rPr lang="en-US" dirty="0" smtClean="0"/>
              <a:t>When I arrive at the party, everybody </a:t>
            </a:r>
            <a:r>
              <a:rPr lang="en-US" b="1" i="1" u="sng" dirty="0" smtClean="0"/>
              <a:t>is going to be celebrating. </a:t>
            </a:r>
            <a:r>
              <a:rPr lang="en-US" dirty="0" smtClean="0"/>
              <a:t>Some </a:t>
            </a:r>
            <a:r>
              <a:rPr lang="en-US" b="1" i="1" u="sng" dirty="0" smtClean="0"/>
              <a:t>will be dancing</a:t>
            </a:r>
            <a:r>
              <a:rPr lang="en-US" dirty="0" smtClean="0"/>
              <a:t>. Others  </a:t>
            </a:r>
            <a:r>
              <a:rPr lang="en-US" b="1" i="1" u="sng" dirty="0" smtClean="0"/>
              <a:t>are going to be talking</a:t>
            </a:r>
            <a:r>
              <a:rPr lang="en-US" dirty="0" smtClean="0"/>
              <a:t>. A few people </a:t>
            </a:r>
            <a:r>
              <a:rPr lang="en-US" b="1" i="1" u="sng" dirty="0" smtClean="0"/>
              <a:t>will be eating</a:t>
            </a:r>
            <a:r>
              <a:rPr lang="en-US" dirty="0" smtClean="0"/>
              <a:t> pizza, and several people </a:t>
            </a:r>
            <a:r>
              <a:rPr lang="en-US" b="1" i="1" u="sng" dirty="0" smtClean="0"/>
              <a:t>are going to be drinking </a:t>
            </a:r>
            <a:r>
              <a:rPr lang="en-US" dirty="0" smtClean="0"/>
              <a:t>beer. They always do the same thing.</a:t>
            </a:r>
          </a:p>
          <a:p>
            <a:endParaRPr lang="en-US" dirty="0"/>
          </a:p>
        </p:txBody>
      </p:sp>
      <p:pic>
        <p:nvPicPr>
          <p:cNvPr id="15" name="Picture 20" descr="http://ts3.mm.bing.net/th?id=HN.608004856214521558&amp;pid=15.1"/>
          <p:cNvPicPr>
            <a:picLocks noChangeAspect="1" noChangeArrowheads="1"/>
          </p:cNvPicPr>
          <p:nvPr/>
        </p:nvPicPr>
        <p:blipFill>
          <a:blip r:embed="rId2" cstate="print"/>
          <a:srcRect/>
          <a:stretch>
            <a:fillRect/>
          </a:stretch>
        </p:blipFill>
        <p:spPr bwMode="auto">
          <a:xfrm>
            <a:off x="2590800" y="2895600"/>
            <a:ext cx="1051587" cy="1001490"/>
          </a:xfrm>
          <a:prstGeom prst="rect">
            <a:avLst/>
          </a:prstGeom>
          <a:ln>
            <a:noFill/>
          </a:ln>
          <a:effectLst>
            <a:softEdge rad="112500"/>
          </a:effectLst>
        </p:spPr>
      </p:pic>
      <p:pic>
        <p:nvPicPr>
          <p:cNvPr id="11" name="Picture 20" descr="http://i1.ytimg.com/vi/UTis-q81AgM/hqdefault.jpg"/>
          <p:cNvPicPr>
            <a:picLocks noGrp="1" noChangeAspect="1" noChangeArrowheads="1"/>
          </p:cNvPicPr>
          <p:nvPr>
            <p:ph sz="half" idx="2"/>
          </p:nvPr>
        </p:nvPicPr>
        <p:blipFill>
          <a:blip r:embed="rId3"/>
          <a:srcRect t="11111" b="11111"/>
          <a:stretch>
            <a:fillRect/>
          </a:stretch>
        </p:blipFill>
        <p:spPr bwMode="auto">
          <a:xfrm>
            <a:off x="533400" y="2514600"/>
            <a:ext cx="4040188" cy="2356783"/>
          </a:xfrm>
          <a:prstGeom prst="rect">
            <a:avLst/>
          </a:prstGeom>
          <a:noFill/>
        </p:spPr>
      </p:pic>
    </p:spTree>
  </p:cSld>
  <p:clrMapOvr>
    <a:masterClrMapping/>
  </p:clrMapOvr>
  <p:transition>
    <p:newsfla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CONTINUOUS</a:t>
            </a:r>
            <a:endParaRPr lang="en-US" dirty="0"/>
          </a:p>
        </p:txBody>
      </p:sp>
      <p:sp>
        <p:nvSpPr>
          <p:cNvPr id="3" name="Text Placeholder 2"/>
          <p:cNvSpPr>
            <a:spLocks noGrp="1"/>
          </p:cNvSpPr>
          <p:nvPr>
            <p:ph type="body" idx="1"/>
          </p:nvPr>
        </p:nvSpPr>
        <p:spPr/>
        <p:txBody>
          <a:bodyPr>
            <a:normAutofit/>
          </a:bodyPr>
          <a:lstStyle/>
          <a:p>
            <a:r>
              <a:rPr lang="en-US" sz="3000" dirty="0" smtClean="0"/>
              <a:t>active</a:t>
            </a:r>
            <a:endParaRPr lang="en-US" sz="3000" dirty="0"/>
          </a:p>
        </p:txBody>
      </p:sp>
      <p:sp>
        <p:nvSpPr>
          <p:cNvPr id="4" name="Content Placeholder 3"/>
          <p:cNvSpPr>
            <a:spLocks noGrp="1"/>
          </p:cNvSpPr>
          <p:nvPr>
            <p:ph sz="half" idx="2"/>
          </p:nvPr>
        </p:nvSpPr>
        <p:spPr/>
        <p:txBody>
          <a:bodyPr/>
          <a:lstStyle/>
          <a:p>
            <a:r>
              <a:rPr lang="en-US" dirty="0" smtClean="0"/>
              <a:t>At 8</a:t>
            </a:r>
            <a:r>
              <a:rPr lang="en-US" dirty="0" smtClean="0">
                <a:sym typeface="Wingdings" pitchFamily="2" charset="2"/>
              </a:rPr>
              <a:t>:00 p.m. tonight , John </a:t>
            </a:r>
            <a:r>
              <a:rPr lang="en-US" b="1" i="1" u="sng" dirty="0" smtClean="0">
                <a:sym typeface="Wingdings" pitchFamily="2" charset="2"/>
              </a:rPr>
              <a:t>will be washing </a:t>
            </a:r>
            <a:r>
              <a:rPr lang="en-US" dirty="0" smtClean="0">
                <a:sym typeface="Wingdings" pitchFamily="2" charset="2"/>
              </a:rPr>
              <a:t>the dishes.</a:t>
            </a:r>
            <a:endParaRPr lang="en-US" dirty="0"/>
          </a:p>
        </p:txBody>
      </p:sp>
      <p:sp>
        <p:nvSpPr>
          <p:cNvPr id="5" name="Text Placeholder 4"/>
          <p:cNvSpPr>
            <a:spLocks noGrp="1"/>
          </p:cNvSpPr>
          <p:nvPr>
            <p:ph type="body" sz="quarter" idx="3"/>
          </p:nvPr>
        </p:nvSpPr>
        <p:spPr/>
        <p:txBody>
          <a:bodyPr>
            <a:normAutofit/>
          </a:bodyPr>
          <a:lstStyle/>
          <a:p>
            <a:r>
              <a:rPr lang="en-US" sz="3000" dirty="0" smtClean="0"/>
              <a:t>passive</a:t>
            </a:r>
            <a:endParaRPr lang="en-US" sz="3000" dirty="0"/>
          </a:p>
        </p:txBody>
      </p:sp>
      <p:sp>
        <p:nvSpPr>
          <p:cNvPr id="6" name="Content Placeholder 5"/>
          <p:cNvSpPr>
            <a:spLocks noGrp="1"/>
          </p:cNvSpPr>
          <p:nvPr>
            <p:ph sz="quarter" idx="4"/>
          </p:nvPr>
        </p:nvSpPr>
        <p:spPr/>
        <p:txBody>
          <a:bodyPr/>
          <a:lstStyle/>
          <a:p>
            <a:r>
              <a:rPr lang="en-US" dirty="0" smtClean="0"/>
              <a:t>At 8</a:t>
            </a:r>
            <a:r>
              <a:rPr lang="en-US" dirty="0" smtClean="0">
                <a:sym typeface="Wingdings" pitchFamily="2" charset="2"/>
              </a:rPr>
              <a:t>:00 p.m. tonight , the dishes </a:t>
            </a:r>
            <a:r>
              <a:rPr lang="en-US" b="1" i="1" u="sng" dirty="0" smtClean="0">
                <a:sym typeface="Wingdings" pitchFamily="2" charset="2"/>
              </a:rPr>
              <a:t>will be being washed </a:t>
            </a:r>
            <a:r>
              <a:rPr lang="en-US" dirty="0" smtClean="0">
                <a:sym typeface="Wingdings" pitchFamily="2" charset="2"/>
              </a:rPr>
              <a:t>by John.</a:t>
            </a:r>
            <a:endParaRPr lang="en-US" b="1" i="1" u="sng" dirty="0"/>
          </a:p>
        </p:txBody>
      </p:sp>
    </p:spTree>
  </p:cSld>
  <p:clrMapOvr>
    <a:masterClrMapping/>
  </p:clrMapOvr>
  <p:transition>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encrypted-tbn2.gstatic.com/images?q=tbn:ANd9GcSxdsZKlOtXFQ5epaPbZnBDTn29eRvoyXhBl7to0HIlKLOS2dV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lstStyle/>
          <a:p>
            <a:r>
              <a:rPr lang="en-US" dirty="0" smtClean="0"/>
              <a:t>FUTURE CONTINUOUS</a:t>
            </a:r>
            <a:endParaRPr lang="en-US" dirty="0"/>
          </a:p>
        </p:txBody>
      </p:sp>
      <p:sp>
        <p:nvSpPr>
          <p:cNvPr id="4" name="Content Placeholder 3"/>
          <p:cNvSpPr>
            <a:spLocks noGrp="1"/>
          </p:cNvSpPr>
          <p:nvPr>
            <p:ph idx="1"/>
          </p:nvPr>
        </p:nvSpPr>
        <p:spPr>
          <a:xfrm>
            <a:off x="533400" y="1524000"/>
            <a:ext cx="8305800" cy="5333999"/>
          </a:xfrm>
        </p:spPr>
        <p:txBody>
          <a:bodyPr>
            <a:normAutofit/>
          </a:bodyPr>
          <a:lstStyle/>
          <a:p>
            <a:r>
              <a:rPr lang="en-US" sz="2200" dirty="0" smtClean="0"/>
              <a:t>Make the future continuous:</a:t>
            </a:r>
          </a:p>
          <a:p>
            <a:r>
              <a:rPr lang="en-US" sz="2200" dirty="0" smtClean="0"/>
              <a:t>1. He </a:t>
            </a:r>
            <a:r>
              <a:rPr lang="en-US" sz="2200" b="1" u="sng" dirty="0" smtClean="0"/>
              <a:t> will be waiting </a:t>
            </a:r>
            <a:r>
              <a:rPr lang="en-US" sz="2200" dirty="0" smtClean="0"/>
              <a:t> (wait) for quite some time.</a:t>
            </a:r>
            <a:br>
              <a:rPr lang="en-US" sz="2200" dirty="0" smtClean="0"/>
            </a:br>
            <a:r>
              <a:rPr lang="en-US" sz="2200" dirty="0" smtClean="0"/>
              <a:t>2. Tomorrow at this time I  ____________ (dance) at a party.</a:t>
            </a:r>
            <a:br>
              <a:rPr lang="en-US" sz="2200" dirty="0" smtClean="0"/>
            </a:br>
            <a:r>
              <a:rPr lang="en-US" sz="2200" dirty="0" smtClean="0"/>
              <a:t>3. Next week at this time I ____________ (sunbathe) at the beach.</a:t>
            </a:r>
            <a:br>
              <a:rPr lang="en-US" sz="2200" dirty="0" smtClean="0"/>
            </a:br>
            <a:r>
              <a:rPr lang="en-US" sz="2200" dirty="0" smtClean="0"/>
              <a:t>4. At 5 o'clock you ___________ (help) your brother.</a:t>
            </a:r>
            <a:br>
              <a:rPr lang="en-US" sz="2200" dirty="0" smtClean="0"/>
            </a:br>
            <a:r>
              <a:rPr lang="en-US" sz="2200" dirty="0" smtClean="0"/>
              <a:t>5. This evening at 8 o'clock, she ___________ (watch) a movie with her friends.</a:t>
            </a:r>
          </a:p>
          <a:p>
            <a:r>
              <a:rPr lang="en-US" sz="2200" dirty="0" smtClean="0"/>
              <a:t>6.  At three o’clock tomorrow,  I_________  (work) in my office.</a:t>
            </a:r>
            <a:endParaRPr lang="en-US" sz="2200" b="1" dirty="0" smtClean="0"/>
          </a:p>
          <a:p>
            <a:r>
              <a:rPr lang="en-US" sz="2200" dirty="0" smtClean="0"/>
              <a:t>7. Tonight they __________ (talk), ____________</a:t>
            </a:r>
            <a:r>
              <a:rPr lang="en-US" sz="2200" b="1" dirty="0" smtClean="0"/>
              <a:t> </a:t>
            </a:r>
            <a:r>
              <a:rPr lang="en-US" sz="2200" dirty="0" smtClean="0"/>
              <a:t>(dance) and _________ (have) a good time.</a:t>
            </a:r>
            <a:br>
              <a:rPr lang="en-US" sz="2200" dirty="0" smtClean="0"/>
            </a:br>
            <a:r>
              <a:rPr lang="en-US" sz="2200" dirty="0" smtClean="0"/>
              <a:t>8. It__________ (rain) tonight.</a:t>
            </a:r>
          </a:p>
          <a:p>
            <a:endParaRPr lang="en-US" dirty="0" smtClean="0"/>
          </a:p>
        </p:txBody>
      </p:sp>
    </p:spTree>
  </p:cSld>
  <p:clrMapOvr>
    <a:masterClrMapping/>
  </p:clrMapOvr>
  <p:transition>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encrypted-tbn2.gstatic.com/images?q=tbn:ANd9GcSxdsZKlOtXFQ5epaPbZnBDTn29eRvoyXhBl7to0HIlKLOS2dV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lstStyle/>
          <a:p>
            <a:r>
              <a:rPr lang="en-US" dirty="0" smtClean="0"/>
              <a:t>FUTURE CONTINUOUS</a:t>
            </a:r>
            <a:endParaRPr lang="en-US" dirty="0"/>
          </a:p>
        </p:txBody>
      </p:sp>
      <p:sp>
        <p:nvSpPr>
          <p:cNvPr id="4" name="Content Placeholder 3"/>
          <p:cNvSpPr>
            <a:spLocks noGrp="1"/>
          </p:cNvSpPr>
          <p:nvPr>
            <p:ph idx="1"/>
          </p:nvPr>
        </p:nvSpPr>
        <p:spPr>
          <a:xfrm>
            <a:off x="533400" y="1524000"/>
            <a:ext cx="8305800" cy="5333999"/>
          </a:xfrm>
        </p:spPr>
        <p:txBody>
          <a:bodyPr>
            <a:normAutofit/>
          </a:bodyPr>
          <a:lstStyle/>
          <a:p>
            <a:r>
              <a:rPr lang="en-US" sz="2200" dirty="0" smtClean="0"/>
              <a:t>Make the future continuous:</a:t>
            </a:r>
          </a:p>
          <a:p>
            <a:r>
              <a:rPr lang="en-US" sz="2200" dirty="0" smtClean="0"/>
              <a:t>1. He </a:t>
            </a:r>
            <a:r>
              <a:rPr lang="en-US" sz="2200" b="1" u="sng" dirty="0" smtClean="0"/>
              <a:t> will be waiting </a:t>
            </a:r>
            <a:r>
              <a:rPr lang="en-US" sz="2200" dirty="0" smtClean="0"/>
              <a:t> (wait) for quite some time.</a:t>
            </a:r>
            <a:br>
              <a:rPr lang="en-US" sz="2200" dirty="0" smtClean="0"/>
            </a:br>
            <a:r>
              <a:rPr lang="en-US" sz="2200" dirty="0" smtClean="0"/>
              <a:t>2. Tomorrow at this time I </a:t>
            </a:r>
            <a:r>
              <a:rPr lang="en-US" sz="2200" b="1" u="sng" dirty="0" smtClean="0"/>
              <a:t> will be dancing</a:t>
            </a:r>
            <a:r>
              <a:rPr lang="en-US" sz="2200" dirty="0" smtClean="0"/>
              <a:t> (dance) at a party.</a:t>
            </a:r>
            <a:br>
              <a:rPr lang="en-US" sz="2200" dirty="0" smtClean="0"/>
            </a:br>
            <a:r>
              <a:rPr lang="en-US" sz="2200" dirty="0" smtClean="0"/>
              <a:t>3. Next week at this time I ____________ (sunbathe) at the beach.</a:t>
            </a:r>
            <a:br>
              <a:rPr lang="en-US" sz="2200" dirty="0" smtClean="0"/>
            </a:br>
            <a:r>
              <a:rPr lang="en-US" sz="2200" dirty="0" smtClean="0"/>
              <a:t>4. At 5 o'clock you ___________ (help) your brother.</a:t>
            </a:r>
            <a:br>
              <a:rPr lang="en-US" sz="2200" dirty="0" smtClean="0"/>
            </a:br>
            <a:r>
              <a:rPr lang="en-US" sz="2200" dirty="0" smtClean="0"/>
              <a:t>5. This evening at 8 o'clock, she ___________ (watch) a movie with her friends.</a:t>
            </a:r>
          </a:p>
          <a:p>
            <a:r>
              <a:rPr lang="en-US" sz="2200" dirty="0" smtClean="0"/>
              <a:t>6.  At three o’clock tomorrow,  I_________  (work) in my office.</a:t>
            </a:r>
            <a:endParaRPr lang="en-US" sz="2200" b="1" dirty="0" smtClean="0"/>
          </a:p>
          <a:p>
            <a:r>
              <a:rPr lang="en-US" sz="2200" dirty="0" smtClean="0"/>
              <a:t>7. Tonight they __________ (talk), ____________</a:t>
            </a:r>
            <a:r>
              <a:rPr lang="en-US" sz="2200" b="1" dirty="0" smtClean="0"/>
              <a:t> </a:t>
            </a:r>
            <a:r>
              <a:rPr lang="en-US" sz="2200" dirty="0" smtClean="0"/>
              <a:t>(dance) and _________ (have) a good time.</a:t>
            </a:r>
            <a:br>
              <a:rPr lang="en-US" sz="2200" dirty="0" smtClean="0"/>
            </a:br>
            <a:r>
              <a:rPr lang="en-US" sz="2200" dirty="0" smtClean="0"/>
              <a:t>8. It__________ (rain) tonight.</a:t>
            </a:r>
          </a:p>
          <a:p>
            <a:endParaRPr lang="en-US" dirty="0" smtClean="0"/>
          </a:p>
        </p:txBody>
      </p:sp>
    </p:spTree>
  </p:cSld>
  <p:clrMapOvr>
    <a:masterClrMapping/>
  </p:clrMapOvr>
  <p:transition>
    <p:newsfla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encrypted-tbn2.gstatic.com/images?q=tbn:ANd9GcSxdsZKlOtXFQ5epaPbZnBDTn29eRvoyXhBl7to0HIlKLOS2dV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lstStyle/>
          <a:p>
            <a:r>
              <a:rPr lang="en-US" dirty="0" smtClean="0"/>
              <a:t>FUTURE CONTINUOUS</a:t>
            </a:r>
            <a:endParaRPr lang="en-US" dirty="0"/>
          </a:p>
        </p:txBody>
      </p:sp>
      <p:sp>
        <p:nvSpPr>
          <p:cNvPr id="4" name="Content Placeholder 3"/>
          <p:cNvSpPr>
            <a:spLocks noGrp="1"/>
          </p:cNvSpPr>
          <p:nvPr>
            <p:ph idx="1"/>
          </p:nvPr>
        </p:nvSpPr>
        <p:spPr>
          <a:xfrm>
            <a:off x="533400" y="1524000"/>
            <a:ext cx="8305800" cy="5333999"/>
          </a:xfrm>
        </p:spPr>
        <p:txBody>
          <a:bodyPr>
            <a:normAutofit/>
          </a:bodyPr>
          <a:lstStyle/>
          <a:p>
            <a:r>
              <a:rPr lang="en-US" sz="2200" dirty="0" smtClean="0"/>
              <a:t>Make the future continuous:</a:t>
            </a:r>
          </a:p>
          <a:p>
            <a:r>
              <a:rPr lang="en-US" sz="2200" dirty="0" smtClean="0"/>
              <a:t>1. He </a:t>
            </a:r>
            <a:r>
              <a:rPr lang="en-US" sz="2200" b="1" u="sng" dirty="0" smtClean="0"/>
              <a:t> will be waiting </a:t>
            </a:r>
            <a:r>
              <a:rPr lang="en-US" sz="2200" dirty="0" smtClean="0"/>
              <a:t> (wait) for quite some time.</a:t>
            </a:r>
            <a:br>
              <a:rPr lang="en-US" sz="2200" dirty="0" smtClean="0"/>
            </a:br>
            <a:r>
              <a:rPr lang="en-US" sz="2200" dirty="0" smtClean="0"/>
              <a:t>2. Tomorrow at this time I </a:t>
            </a:r>
            <a:r>
              <a:rPr lang="en-US" sz="2200" b="1" u="sng" dirty="0" smtClean="0"/>
              <a:t> will be dancing</a:t>
            </a:r>
            <a:r>
              <a:rPr lang="en-US" sz="2200" dirty="0" smtClean="0"/>
              <a:t> (dance) at a party.</a:t>
            </a:r>
            <a:br>
              <a:rPr lang="en-US" sz="2200" dirty="0" smtClean="0"/>
            </a:br>
            <a:r>
              <a:rPr lang="en-US" sz="2200" dirty="0" smtClean="0"/>
              <a:t>3. Next week at this time I </a:t>
            </a:r>
            <a:r>
              <a:rPr lang="en-US" sz="2200" b="1" u="sng" dirty="0" smtClean="0"/>
              <a:t> will be sunbathing  (</a:t>
            </a:r>
            <a:r>
              <a:rPr lang="en-US" sz="2200" dirty="0" smtClean="0"/>
              <a:t>sunbathe) at the beach.</a:t>
            </a:r>
            <a:br>
              <a:rPr lang="en-US" sz="2200" dirty="0" smtClean="0"/>
            </a:br>
            <a:r>
              <a:rPr lang="en-US" sz="2200" dirty="0" smtClean="0"/>
              <a:t>4. At 5 o'clock you ___________ (help) your brother.</a:t>
            </a:r>
            <a:br>
              <a:rPr lang="en-US" sz="2200" dirty="0" smtClean="0"/>
            </a:br>
            <a:r>
              <a:rPr lang="en-US" sz="2200" dirty="0" smtClean="0"/>
              <a:t>5. This evening at 8 o'clock, she ___________ (watch) a movie with her friends.</a:t>
            </a:r>
          </a:p>
          <a:p>
            <a:r>
              <a:rPr lang="en-US" sz="2200" dirty="0" smtClean="0"/>
              <a:t>6.  At three o’clock tomorrow,  I_________  (work) in my office.</a:t>
            </a:r>
            <a:endParaRPr lang="en-US" sz="2200" b="1" dirty="0" smtClean="0"/>
          </a:p>
          <a:p>
            <a:r>
              <a:rPr lang="en-US" sz="2200" dirty="0" smtClean="0"/>
              <a:t>7. Tonight they __________ (talk), ____________</a:t>
            </a:r>
            <a:r>
              <a:rPr lang="en-US" sz="2200" b="1" dirty="0" smtClean="0"/>
              <a:t> </a:t>
            </a:r>
            <a:r>
              <a:rPr lang="en-US" sz="2200" dirty="0" smtClean="0"/>
              <a:t>(dance) and _________ (have) a good time.</a:t>
            </a:r>
            <a:br>
              <a:rPr lang="en-US" sz="2200" dirty="0" smtClean="0"/>
            </a:br>
            <a:r>
              <a:rPr lang="en-US" sz="2200" dirty="0" smtClean="0"/>
              <a:t>8. It__________ (rain) tonight.</a:t>
            </a:r>
          </a:p>
          <a:p>
            <a:endParaRPr lang="en-US" dirty="0" smtClean="0"/>
          </a:p>
        </p:txBody>
      </p:sp>
    </p:spTree>
  </p:cSld>
  <p:clrMapOvr>
    <a:masterClrMapping/>
  </p:clrMapOvr>
  <p:transition>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encrypted-tbn2.gstatic.com/images?q=tbn:ANd9GcSxdsZKlOtXFQ5epaPbZnBDTn29eRvoyXhBl7to0HIlKLOS2dV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lstStyle/>
          <a:p>
            <a:r>
              <a:rPr lang="en-US" dirty="0" smtClean="0"/>
              <a:t>FUTURE CONTINUOUS</a:t>
            </a:r>
            <a:endParaRPr lang="en-US" dirty="0"/>
          </a:p>
        </p:txBody>
      </p:sp>
      <p:sp>
        <p:nvSpPr>
          <p:cNvPr id="4" name="Content Placeholder 3"/>
          <p:cNvSpPr>
            <a:spLocks noGrp="1"/>
          </p:cNvSpPr>
          <p:nvPr>
            <p:ph idx="1"/>
          </p:nvPr>
        </p:nvSpPr>
        <p:spPr>
          <a:xfrm>
            <a:off x="533400" y="1524000"/>
            <a:ext cx="8305800" cy="5333999"/>
          </a:xfrm>
        </p:spPr>
        <p:txBody>
          <a:bodyPr>
            <a:normAutofit/>
          </a:bodyPr>
          <a:lstStyle/>
          <a:p>
            <a:r>
              <a:rPr lang="en-US" sz="2200" dirty="0" smtClean="0"/>
              <a:t>Make the future continuous:</a:t>
            </a:r>
          </a:p>
          <a:p>
            <a:r>
              <a:rPr lang="en-US" sz="2200" dirty="0" smtClean="0"/>
              <a:t>1. He </a:t>
            </a:r>
            <a:r>
              <a:rPr lang="en-US" sz="2200" b="1" u="sng" dirty="0" smtClean="0"/>
              <a:t> will be waiting </a:t>
            </a:r>
            <a:r>
              <a:rPr lang="en-US" sz="2200" dirty="0" smtClean="0"/>
              <a:t> (wait) for quite some time.</a:t>
            </a:r>
            <a:br>
              <a:rPr lang="en-US" sz="2200" dirty="0" smtClean="0"/>
            </a:br>
            <a:r>
              <a:rPr lang="en-US" sz="2200" dirty="0" smtClean="0"/>
              <a:t>2. Tomorrow at this time I </a:t>
            </a:r>
            <a:r>
              <a:rPr lang="en-US" sz="2200" b="1" u="sng" dirty="0" smtClean="0"/>
              <a:t> will be dancing</a:t>
            </a:r>
            <a:r>
              <a:rPr lang="en-US" sz="2200" dirty="0" smtClean="0"/>
              <a:t> (dance) at a party.</a:t>
            </a:r>
            <a:br>
              <a:rPr lang="en-US" sz="2200" dirty="0" smtClean="0"/>
            </a:br>
            <a:r>
              <a:rPr lang="en-US" sz="2200" dirty="0" smtClean="0"/>
              <a:t>3. Next week at this time I </a:t>
            </a:r>
            <a:r>
              <a:rPr lang="en-US" sz="2200" b="1" u="sng" dirty="0" smtClean="0"/>
              <a:t> will be sunbathing  (</a:t>
            </a:r>
            <a:r>
              <a:rPr lang="en-US" sz="2200" dirty="0" smtClean="0"/>
              <a:t>sunbathe) at the beach.</a:t>
            </a:r>
            <a:br>
              <a:rPr lang="en-US" sz="2200" dirty="0" smtClean="0"/>
            </a:br>
            <a:r>
              <a:rPr lang="en-US" sz="2200" dirty="0" smtClean="0"/>
              <a:t>4. At 5 o'clock you </a:t>
            </a:r>
            <a:r>
              <a:rPr lang="en-US" sz="2200" b="1" u="sng" dirty="0" smtClean="0"/>
              <a:t> will be helping </a:t>
            </a:r>
            <a:r>
              <a:rPr lang="en-US" sz="2200" dirty="0" smtClean="0"/>
              <a:t> (help) your brother.</a:t>
            </a:r>
            <a:br>
              <a:rPr lang="en-US" sz="2200" dirty="0" smtClean="0"/>
            </a:br>
            <a:r>
              <a:rPr lang="en-US" sz="2200" dirty="0" smtClean="0"/>
              <a:t>5. This evening at 8 o'clock, she ___________ (watch) a movie with her friends.</a:t>
            </a:r>
          </a:p>
          <a:p>
            <a:r>
              <a:rPr lang="en-US" sz="2200" dirty="0" smtClean="0"/>
              <a:t>6.  At three o’clock tomorrow,  I_________  (work) in my office.</a:t>
            </a:r>
            <a:endParaRPr lang="en-US" sz="2200" b="1" dirty="0" smtClean="0"/>
          </a:p>
          <a:p>
            <a:r>
              <a:rPr lang="en-US" sz="2200" dirty="0" smtClean="0"/>
              <a:t>7. Tonight they __________ (talk), ____________</a:t>
            </a:r>
            <a:r>
              <a:rPr lang="en-US" sz="2200" b="1" dirty="0" smtClean="0"/>
              <a:t> </a:t>
            </a:r>
            <a:r>
              <a:rPr lang="en-US" sz="2200" dirty="0" smtClean="0"/>
              <a:t>(dance) and _________ (have) a good time.</a:t>
            </a:r>
            <a:br>
              <a:rPr lang="en-US" sz="2200" dirty="0" smtClean="0"/>
            </a:br>
            <a:r>
              <a:rPr lang="en-US" sz="2200" dirty="0" smtClean="0"/>
              <a:t>8. It__________ (rain) tonight.</a:t>
            </a:r>
          </a:p>
          <a:p>
            <a:endParaRPr lang="en-US" dirty="0" smtClean="0"/>
          </a:p>
        </p:txBody>
      </p:sp>
    </p:spTree>
  </p:cSld>
  <p:clrMapOvr>
    <a:masterClrMapping/>
  </p:clrMapOvr>
  <p:transition>
    <p:newsfla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encrypted-tbn2.gstatic.com/images?q=tbn:ANd9GcSxdsZKlOtXFQ5epaPbZnBDTn29eRvoyXhBl7to0HIlKLOS2dV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lstStyle/>
          <a:p>
            <a:r>
              <a:rPr lang="en-US" dirty="0" smtClean="0"/>
              <a:t>FUTURE CONTINUOUS</a:t>
            </a:r>
            <a:endParaRPr lang="en-US" dirty="0"/>
          </a:p>
        </p:txBody>
      </p:sp>
      <p:sp>
        <p:nvSpPr>
          <p:cNvPr id="4" name="Content Placeholder 3"/>
          <p:cNvSpPr>
            <a:spLocks noGrp="1"/>
          </p:cNvSpPr>
          <p:nvPr>
            <p:ph idx="1"/>
          </p:nvPr>
        </p:nvSpPr>
        <p:spPr>
          <a:xfrm>
            <a:off x="533400" y="1524000"/>
            <a:ext cx="8305800" cy="5333999"/>
          </a:xfrm>
        </p:spPr>
        <p:txBody>
          <a:bodyPr>
            <a:normAutofit/>
          </a:bodyPr>
          <a:lstStyle/>
          <a:p>
            <a:r>
              <a:rPr lang="en-US" sz="2200" dirty="0" smtClean="0"/>
              <a:t>Make the future continuous:</a:t>
            </a:r>
          </a:p>
          <a:p>
            <a:r>
              <a:rPr lang="en-US" sz="2200" dirty="0" smtClean="0"/>
              <a:t>1. He </a:t>
            </a:r>
            <a:r>
              <a:rPr lang="en-US" sz="2200" b="1" u="sng" dirty="0" smtClean="0"/>
              <a:t> will be waiting </a:t>
            </a:r>
            <a:r>
              <a:rPr lang="en-US" sz="2200" dirty="0" smtClean="0"/>
              <a:t> (wait) for quite some time.</a:t>
            </a:r>
            <a:br>
              <a:rPr lang="en-US" sz="2200" dirty="0" smtClean="0"/>
            </a:br>
            <a:r>
              <a:rPr lang="en-US" sz="2200" dirty="0" smtClean="0"/>
              <a:t>2. Tomorrow at this time I </a:t>
            </a:r>
            <a:r>
              <a:rPr lang="en-US" sz="2200" b="1" u="sng" dirty="0" smtClean="0"/>
              <a:t> will be dancing</a:t>
            </a:r>
            <a:r>
              <a:rPr lang="en-US" sz="2200" dirty="0" smtClean="0"/>
              <a:t> (dance) at a party.</a:t>
            </a:r>
            <a:br>
              <a:rPr lang="en-US" sz="2200" dirty="0" smtClean="0"/>
            </a:br>
            <a:r>
              <a:rPr lang="en-US" sz="2200" dirty="0" smtClean="0"/>
              <a:t>3. Next week at this time I </a:t>
            </a:r>
            <a:r>
              <a:rPr lang="en-US" sz="2200" b="1" u="sng" dirty="0" smtClean="0"/>
              <a:t> will be sunbathing  (</a:t>
            </a:r>
            <a:r>
              <a:rPr lang="en-US" sz="2200" dirty="0" smtClean="0"/>
              <a:t>sunbathe) at the beach.</a:t>
            </a:r>
            <a:br>
              <a:rPr lang="en-US" sz="2200" dirty="0" smtClean="0"/>
            </a:br>
            <a:r>
              <a:rPr lang="en-US" sz="2200" dirty="0" smtClean="0"/>
              <a:t>4. At 5 o'clock you </a:t>
            </a:r>
            <a:r>
              <a:rPr lang="en-US" sz="2200" b="1" u="sng" dirty="0" smtClean="0"/>
              <a:t> will be helping </a:t>
            </a:r>
            <a:r>
              <a:rPr lang="en-US" sz="2200" dirty="0" smtClean="0"/>
              <a:t> (help) your brother.</a:t>
            </a:r>
            <a:br>
              <a:rPr lang="en-US" sz="2200" dirty="0" smtClean="0"/>
            </a:br>
            <a:r>
              <a:rPr lang="en-US" sz="2200" dirty="0" smtClean="0"/>
              <a:t>5. This evening at 8 o'clock, she </a:t>
            </a:r>
            <a:r>
              <a:rPr lang="en-US" sz="2200" b="1" u="sng" dirty="0" smtClean="0"/>
              <a:t> will be watching </a:t>
            </a:r>
            <a:r>
              <a:rPr lang="en-US" sz="2200" dirty="0" smtClean="0"/>
              <a:t> (watch) a movie with her friends.</a:t>
            </a:r>
          </a:p>
          <a:p>
            <a:r>
              <a:rPr lang="en-US" sz="2200" dirty="0" smtClean="0"/>
              <a:t>6.  At three o’clock tomorrow,  I_________  (work) in my office.</a:t>
            </a:r>
            <a:endParaRPr lang="en-US" sz="2200" b="1" dirty="0" smtClean="0"/>
          </a:p>
          <a:p>
            <a:r>
              <a:rPr lang="en-US" sz="2200" dirty="0" smtClean="0"/>
              <a:t>7. Tonight they __________ (talk), ____________</a:t>
            </a:r>
            <a:r>
              <a:rPr lang="en-US" sz="2200" b="1" dirty="0" smtClean="0"/>
              <a:t> </a:t>
            </a:r>
            <a:r>
              <a:rPr lang="en-US" sz="2200" dirty="0" smtClean="0"/>
              <a:t>(dance) and _________ (have) a good time.</a:t>
            </a:r>
            <a:br>
              <a:rPr lang="en-US" sz="2200" dirty="0" smtClean="0"/>
            </a:br>
            <a:r>
              <a:rPr lang="en-US" sz="2200" dirty="0" smtClean="0"/>
              <a:t>8. It__________ (rain) tonight.</a:t>
            </a:r>
          </a:p>
          <a:p>
            <a:endParaRPr lang="en-US" dirty="0" smtClean="0"/>
          </a:p>
        </p:txBody>
      </p:sp>
    </p:spTree>
  </p:cSld>
  <p:clrMapOvr>
    <a:masterClrMapping/>
  </p:clrMapOvr>
  <p:transition>
    <p:newsfla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encrypted-tbn2.gstatic.com/images?q=tbn:ANd9GcSxdsZKlOtXFQ5epaPbZnBDTn29eRvoyXhBl7to0HIlKLOS2dV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lstStyle/>
          <a:p>
            <a:r>
              <a:rPr lang="en-US" dirty="0" smtClean="0"/>
              <a:t>FUTURE CONTINUOUS</a:t>
            </a:r>
            <a:endParaRPr lang="en-US" dirty="0"/>
          </a:p>
        </p:txBody>
      </p:sp>
      <p:sp>
        <p:nvSpPr>
          <p:cNvPr id="4" name="Content Placeholder 3"/>
          <p:cNvSpPr>
            <a:spLocks noGrp="1"/>
          </p:cNvSpPr>
          <p:nvPr>
            <p:ph idx="1"/>
          </p:nvPr>
        </p:nvSpPr>
        <p:spPr>
          <a:xfrm>
            <a:off x="533400" y="1524000"/>
            <a:ext cx="8305800" cy="5333999"/>
          </a:xfrm>
        </p:spPr>
        <p:txBody>
          <a:bodyPr>
            <a:normAutofit/>
          </a:bodyPr>
          <a:lstStyle/>
          <a:p>
            <a:r>
              <a:rPr lang="en-US" sz="2200" dirty="0" smtClean="0"/>
              <a:t>Make the future continuous:</a:t>
            </a:r>
          </a:p>
          <a:p>
            <a:r>
              <a:rPr lang="en-US" sz="2200" dirty="0" smtClean="0"/>
              <a:t>1. He </a:t>
            </a:r>
            <a:r>
              <a:rPr lang="en-US" sz="2200" b="1" u="sng" dirty="0" smtClean="0"/>
              <a:t> will be waiting </a:t>
            </a:r>
            <a:r>
              <a:rPr lang="en-US" sz="2200" dirty="0" smtClean="0"/>
              <a:t> (wait) for quite some time.</a:t>
            </a:r>
            <a:br>
              <a:rPr lang="en-US" sz="2200" dirty="0" smtClean="0"/>
            </a:br>
            <a:r>
              <a:rPr lang="en-US" sz="2200" dirty="0" smtClean="0"/>
              <a:t>2. Tomorrow at this time I </a:t>
            </a:r>
            <a:r>
              <a:rPr lang="en-US" sz="2200" b="1" u="sng" dirty="0" smtClean="0"/>
              <a:t> will be dancing</a:t>
            </a:r>
            <a:r>
              <a:rPr lang="en-US" sz="2200" dirty="0" smtClean="0"/>
              <a:t> (dance) at a party.</a:t>
            </a:r>
            <a:br>
              <a:rPr lang="en-US" sz="2200" dirty="0" smtClean="0"/>
            </a:br>
            <a:r>
              <a:rPr lang="en-US" sz="2200" dirty="0" smtClean="0"/>
              <a:t>3. Next week at this time I </a:t>
            </a:r>
            <a:r>
              <a:rPr lang="en-US" sz="2200" b="1" u="sng" dirty="0" smtClean="0"/>
              <a:t> will be sunbathing  (</a:t>
            </a:r>
            <a:r>
              <a:rPr lang="en-US" sz="2200" dirty="0" smtClean="0"/>
              <a:t>sunbathe) at the beach.</a:t>
            </a:r>
            <a:br>
              <a:rPr lang="en-US" sz="2200" dirty="0" smtClean="0"/>
            </a:br>
            <a:r>
              <a:rPr lang="en-US" sz="2200" dirty="0" smtClean="0"/>
              <a:t>4. At 5 o'clock you </a:t>
            </a:r>
            <a:r>
              <a:rPr lang="en-US" sz="2200" b="1" u="sng" dirty="0" smtClean="0"/>
              <a:t> will be helping </a:t>
            </a:r>
            <a:r>
              <a:rPr lang="en-US" sz="2200" dirty="0" smtClean="0"/>
              <a:t> (help) your brother.</a:t>
            </a:r>
            <a:br>
              <a:rPr lang="en-US" sz="2200" dirty="0" smtClean="0"/>
            </a:br>
            <a:r>
              <a:rPr lang="en-US" sz="2200" dirty="0" smtClean="0"/>
              <a:t>5. This evening at 8 o'clock, she </a:t>
            </a:r>
            <a:r>
              <a:rPr lang="en-US" sz="2200" b="1" u="sng" dirty="0" smtClean="0"/>
              <a:t> will be watching </a:t>
            </a:r>
            <a:r>
              <a:rPr lang="en-US" sz="2200" dirty="0" smtClean="0"/>
              <a:t> (watch) a movie with her friends.</a:t>
            </a:r>
          </a:p>
          <a:p>
            <a:r>
              <a:rPr lang="en-US" sz="2200" dirty="0" smtClean="0"/>
              <a:t>6.  At three o’clock tomorrow,  </a:t>
            </a:r>
            <a:r>
              <a:rPr lang="en-US" sz="2200" b="1" u="sng" dirty="0" smtClean="0"/>
              <a:t> </a:t>
            </a:r>
            <a:r>
              <a:rPr lang="en-US" sz="2200" b="1" dirty="0" err="1" smtClean="0"/>
              <a:t>I</a:t>
            </a:r>
            <a:r>
              <a:rPr lang="en-US" sz="2200" b="1" u="sng" dirty="0" err="1" smtClean="0"/>
              <a:t>_will</a:t>
            </a:r>
            <a:r>
              <a:rPr lang="en-US" sz="2200" b="1" u="sng" dirty="0" smtClean="0"/>
              <a:t> be working  </a:t>
            </a:r>
            <a:r>
              <a:rPr lang="en-US" sz="2200" dirty="0" smtClean="0"/>
              <a:t>(work) in my office.</a:t>
            </a:r>
            <a:endParaRPr lang="en-US" sz="2200" b="1" dirty="0" smtClean="0"/>
          </a:p>
          <a:p>
            <a:r>
              <a:rPr lang="en-US" sz="2200" dirty="0" smtClean="0"/>
              <a:t>7. Tonight they __________ (talk), ____________</a:t>
            </a:r>
            <a:r>
              <a:rPr lang="en-US" sz="2200" b="1" dirty="0" smtClean="0"/>
              <a:t> </a:t>
            </a:r>
            <a:r>
              <a:rPr lang="en-US" sz="2200" dirty="0" smtClean="0"/>
              <a:t>(dance) and _________ (have) a good time.</a:t>
            </a:r>
            <a:br>
              <a:rPr lang="en-US" sz="2200" dirty="0" smtClean="0"/>
            </a:br>
            <a:r>
              <a:rPr lang="en-US" sz="2200" dirty="0" smtClean="0"/>
              <a:t>8. It__________ (rain) tonight.</a:t>
            </a:r>
          </a:p>
          <a:p>
            <a:endParaRPr lang="en-US" dirty="0" smtClean="0"/>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457200"/>
            <a:ext cx="8077200" cy="946262"/>
          </a:xfrm>
        </p:spPr>
        <p:txBody>
          <a:bodyPr>
            <a:normAutofit fontScale="90000"/>
          </a:bodyPr>
          <a:lstStyle/>
          <a:p>
            <a:r>
              <a:rPr lang="en-US" dirty="0" smtClean="0"/>
              <a:t>Uses of  PRESENT CONTINUOUS</a:t>
            </a:r>
            <a:br>
              <a:rPr lang="en-US" dirty="0" smtClean="0"/>
            </a:br>
            <a:r>
              <a:rPr lang="en-US" sz="2800" dirty="0" smtClean="0"/>
              <a:t>1. Actions taking place at the moment of speaking (now).</a:t>
            </a:r>
            <a:r>
              <a:rPr lang="en-US" dirty="0" smtClean="0"/>
              <a:t/>
            </a:r>
            <a:br>
              <a:rPr lang="en-US" dirty="0" smtClean="0"/>
            </a:br>
            <a:endParaRPr lang="en-US" dirty="0"/>
          </a:p>
        </p:txBody>
      </p:sp>
      <p:sp>
        <p:nvSpPr>
          <p:cNvPr id="9" name="Text Placeholder 8"/>
          <p:cNvSpPr>
            <a:spLocks noGrp="1"/>
          </p:cNvSpPr>
          <p:nvPr>
            <p:ph type="body" idx="1"/>
          </p:nvPr>
        </p:nvSpPr>
        <p:spPr/>
        <p:txBody>
          <a:bodyPr/>
          <a:lstStyle/>
          <a:p>
            <a:r>
              <a:rPr lang="en-US" b="0" dirty="0" smtClean="0"/>
              <a:t>He </a:t>
            </a:r>
            <a:r>
              <a:rPr lang="en-US" i="1" u="sng" dirty="0" smtClean="0"/>
              <a:t>is playing  </a:t>
            </a:r>
            <a:r>
              <a:rPr lang="en-US" b="0" dirty="0" smtClean="0"/>
              <a:t>football.</a:t>
            </a:r>
            <a:endParaRPr lang="en-US" b="0" dirty="0"/>
          </a:p>
        </p:txBody>
      </p:sp>
      <p:pic>
        <p:nvPicPr>
          <p:cNvPr id="8" name="Picture 2" descr="http://pulse72plus.com/blog/wp-content/uploads/2012/06/futbolista_clip_art_free_20110526_13400339331.gif"/>
          <p:cNvPicPr>
            <a:picLocks noGrp="1" noChangeAspect="1" noChangeArrowheads="1"/>
          </p:cNvPicPr>
          <p:nvPr>
            <p:ph sz="half" idx="2"/>
          </p:nvPr>
        </p:nvPicPr>
        <p:blipFill>
          <a:blip r:embed="rId2"/>
          <a:srcRect t="1854" b="10146"/>
          <a:stretch>
            <a:fillRect/>
          </a:stretch>
        </p:blipFill>
        <p:spPr bwMode="auto">
          <a:xfrm>
            <a:off x="609600" y="2667000"/>
            <a:ext cx="3810000" cy="3352800"/>
          </a:xfrm>
          <a:prstGeom prst="rect">
            <a:avLst/>
          </a:prstGeom>
          <a:ln>
            <a:noFill/>
          </a:ln>
          <a:effectLst>
            <a:softEdge rad="112500"/>
          </a:effectLst>
        </p:spPr>
      </p:pic>
      <p:sp>
        <p:nvSpPr>
          <p:cNvPr id="10" name="Text Placeholder 9"/>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p:txBody>
          <a:bodyPr>
            <a:normAutofit/>
          </a:bodyPr>
          <a:lstStyle/>
          <a:p>
            <a:r>
              <a:rPr lang="en-US" sz="2000" dirty="0" smtClean="0"/>
              <a:t>The </a:t>
            </a:r>
            <a:r>
              <a:rPr lang="en-US" sz="2000" b="1" dirty="0" smtClean="0"/>
              <a:t>action is going on now. </a:t>
            </a:r>
            <a:r>
              <a:rPr lang="en-US" sz="2000" dirty="0" smtClean="0"/>
              <a:t>Signal words like </a:t>
            </a:r>
            <a:r>
              <a:rPr lang="en-US" sz="2000" b="1" dirty="0" smtClean="0"/>
              <a:t>now</a:t>
            </a:r>
            <a:r>
              <a:rPr lang="en-US" sz="2000" dirty="0" smtClean="0"/>
              <a:t>, </a:t>
            </a:r>
            <a:r>
              <a:rPr lang="en-US" sz="2000" b="1" dirty="0" smtClean="0"/>
              <a:t>at the moment </a:t>
            </a:r>
            <a:r>
              <a:rPr lang="en-US" sz="2000" dirty="0" smtClean="0"/>
              <a:t>are often used to emphasize that the action is taking place at the moment of speaking. </a:t>
            </a:r>
            <a:r>
              <a:rPr lang="en-US" sz="2000" u="sng" dirty="0" smtClean="0"/>
              <a:t>Signal words are not really necessary expressed by the tense itself.</a:t>
            </a:r>
            <a:endParaRPr lang="en-US" sz="2000" u="sng" dirty="0"/>
          </a:p>
        </p:txBody>
      </p:sp>
    </p:spTree>
  </p:cSld>
  <p:clrMapOvr>
    <a:masterClrMapping/>
  </p:clrMapOvr>
  <p:transition>
    <p:newsfla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encrypted-tbn2.gstatic.com/images?q=tbn:ANd9GcSxdsZKlOtXFQ5epaPbZnBDTn29eRvoyXhBl7to0HIlKLOS2dV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lstStyle/>
          <a:p>
            <a:r>
              <a:rPr lang="en-US" dirty="0" smtClean="0"/>
              <a:t>FUTURE CONTINUOUS</a:t>
            </a:r>
            <a:endParaRPr lang="en-US" dirty="0"/>
          </a:p>
        </p:txBody>
      </p:sp>
      <p:sp>
        <p:nvSpPr>
          <p:cNvPr id="4" name="Content Placeholder 3"/>
          <p:cNvSpPr>
            <a:spLocks noGrp="1"/>
          </p:cNvSpPr>
          <p:nvPr>
            <p:ph idx="1"/>
          </p:nvPr>
        </p:nvSpPr>
        <p:spPr>
          <a:xfrm>
            <a:off x="533400" y="1524000"/>
            <a:ext cx="8305800" cy="5333999"/>
          </a:xfrm>
        </p:spPr>
        <p:txBody>
          <a:bodyPr>
            <a:normAutofit/>
          </a:bodyPr>
          <a:lstStyle/>
          <a:p>
            <a:r>
              <a:rPr lang="en-US" sz="2200" dirty="0" smtClean="0"/>
              <a:t>Make the future continuous:</a:t>
            </a:r>
          </a:p>
          <a:p>
            <a:r>
              <a:rPr lang="en-US" sz="2200" dirty="0" smtClean="0"/>
              <a:t>1. He </a:t>
            </a:r>
            <a:r>
              <a:rPr lang="en-US" sz="2200" b="1" u="sng" dirty="0" smtClean="0"/>
              <a:t> will be waiting </a:t>
            </a:r>
            <a:r>
              <a:rPr lang="en-US" sz="2200" dirty="0" smtClean="0"/>
              <a:t> (wait) for quite some time.</a:t>
            </a:r>
            <a:br>
              <a:rPr lang="en-US" sz="2200" dirty="0" smtClean="0"/>
            </a:br>
            <a:r>
              <a:rPr lang="en-US" sz="2200" dirty="0" smtClean="0"/>
              <a:t>2. Tomorrow at this time I </a:t>
            </a:r>
            <a:r>
              <a:rPr lang="en-US" sz="2200" b="1" u="sng" dirty="0" smtClean="0"/>
              <a:t> will be dancing</a:t>
            </a:r>
            <a:r>
              <a:rPr lang="en-US" sz="2200" dirty="0" smtClean="0"/>
              <a:t> (dance) at a party.</a:t>
            </a:r>
            <a:br>
              <a:rPr lang="en-US" sz="2200" dirty="0" smtClean="0"/>
            </a:br>
            <a:r>
              <a:rPr lang="en-US" sz="2200" dirty="0" smtClean="0"/>
              <a:t>3. Next week at this time I </a:t>
            </a:r>
            <a:r>
              <a:rPr lang="en-US" sz="2200" b="1" u="sng" dirty="0" smtClean="0"/>
              <a:t> will be sunbathing  (</a:t>
            </a:r>
            <a:r>
              <a:rPr lang="en-US" sz="2200" dirty="0" smtClean="0"/>
              <a:t>sunbathe) at the beach.</a:t>
            </a:r>
            <a:br>
              <a:rPr lang="en-US" sz="2200" dirty="0" smtClean="0"/>
            </a:br>
            <a:r>
              <a:rPr lang="en-US" sz="2200" dirty="0" smtClean="0"/>
              <a:t>4. At 5 o'clock you </a:t>
            </a:r>
            <a:r>
              <a:rPr lang="en-US" sz="2200" b="1" u="sng" dirty="0" smtClean="0"/>
              <a:t> will be helping </a:t>
            </a:r>
            <a:r>
              <a:rPr lang="en-US" sz="2200" dirty="0" smtClean="0"/>
              <a:t> (help) your brother.</a:t>
            </a:r>
            <a:br>
              <a:rPr lang="en-US" sz="2200" dirty="0" smtClean="0"/>
            </a:br>
            <a:r>
              <a:rPr lang="en-US" sz="2200" dirty="0" smtClean="0"/>
              <a:t>5. This evening at 8 o'clock, she </a:t>
            </a:r>
            <a:r>
              <a:rPr lang="en-US" sz="2200" b="1" u="sng" dirty="0" smtClean="0"/>
              <a:t> will be watching </a:t>
            </a:r>
            <a:r>
              <a:rPr lang="en-US" sz="2200" dirty="0" smtClean="0"/>
              <a:t> (watch) a movie with her friends.</a:t>
            </a:r>
          </a:p>
          <a:p>
            <a:r>
              <a:rPr lang="en-US" sz="2200" dirty="0" smtClean="0"/>
              <a:t>6.  At three o’clock tomorrow,  </a:t>
            </a:r>
            <a:r>
              <a:rPr lang="en-US" sz="2200" b="1" u="sng" dirty="0" smtClean="0"/>
              <a:t> </a:t>
            </a:r>
            <a:r>
              <a:rPr lang="en-US" sz="2200" b="1" dirty="0" err="1" smtClean="0"/>
              <a:t>I</a:t>
            </a:r>
            <a:r>
              <a:rPr lang="en-US" sz="2200" b="1" u="sng" dirty="0" err="1" smtClean="0"/>
              <a:t>_will</a:t>
            </a:r>
            <a:r>
              <a:rPr lang="en-US" sz="2200" b="1" u="sng" dirty="0" smtClean="0"/>
              <a:t> be working  </a:t>
            </a:r>
            <a:r>
              <a:rPr lang="en-US" sz="2200" dirty="0" smtClean="0"/>
              <a:t>(work) in my office.</a:t>
            </a:r>
            <a:endParaRPr lang="en-US" sz="2200" b="1" dirty="0" smtClean="0"/>
          </a:p>
          <a:p>
            <a:r>
              <a:rPr lang="en-US" sz="2200" dirty="0" smtClean="0"/>
              <a:t>7. Tonight they </a:t>
            </a:r>
            <a:r>
              <a:rPr lang="en-US" sz="2200" b="1" u="sng" dirty="0" smtClean="0"/>
              <a:t>will be talking </a:t>
            </a:r>
            <a:r>
              <a:rPr lang="en-US" sz="2200" dirty="0" smtClean="0"/>
              <a:t> (talk), ____________</a:t>
            </a:r>
            <a:r>
              <a:rPr lang="en-US" sz="2200" b="1" dirty="0" smtClean="0"/>
              <a:t> </a:t>
            </a:r>
            <a:r>
              <a:rPr lang="en-US" sz="2200" dirty="0" smtClean="0"/>
              <a:t>(dance) and _________ (have) a good time.</a:t>
            </a:r>
            <a:br>
              <a:rPr lang="en-US" sz="2200" dirty="0" smtClean="0"/>
            </a:br>
            <a:r>
              <a:rPr lang="en-US" sz="2200" dirty="0" smtClean="0"/>
              <a:t>8. It__________ (rain) tonight.</a:t>
            </a:r>
          </a:p>
          <a:p>
            <a:endParaRPr lang="en-US" dirty="0" smtClean="0"/>
          </a:p>
        </p:txBody>
      </p:sp>
    </p:spTree>
  </p:cSld>
  <p:clrMapOvr>
    <a:masterClrMapping/>
  </p:clrMapOvr>
  <p:transition>
    <p:newsfla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encrypted-tbn2.gstatic.com/images?q=tbn:ANd9GcSxdsZKlOtXFQ5epaPbZnBDTn29eRvoyXhBl7to0HIlKLOS2dV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lstStyle/>
          <a:p>
            <a:r>
              <a:rPr lang="en-US" dirty="0" smtClean="0"/>
              <a:t>FUTURE CONTINUOUS</a:t>
            </a:r>
            <a:endParaRPr lang="en-US" dirty="0"/>
          </a:p>
        </p:txBody>
      </p:sp>
      <p:sp>
        <p:nvSpPr>
          <p:cNvPr id="4" name="Content Placeholder 3"/>
          <p:cNvSpPr>
            <a:spLocks noGrp="1"/>
          </p:cNvSpPr>
          <p:nvPr>
            <p:ph idx="1"/>
          </p:nvPr>
        </p:nvSpPr>
        <p:spPr>
          <a:xfrm>
            <a:off x="533400" y="1524000"/>
            <a:ext cx="8305800" cy="5333999"/>
          </a:xfrm>
        </p:spPr>
        <p:txBody>
          <a:bodyPr>
            <a:normAutofit/>
          </a:bodyPr>
          <a:lstStyle/>
          <a:p>
            <a:r>
              <a:rPr lang="en-US" sz="2200" dirty="0" smtClean="0"/>
              <a:t>Make the future continuous:</a:t>
            </a:r>
          </a:p>
          <a:p>
            <a:r>
              <a:rPr lang="en-US" sz="2200" dirty="0" smtClean="0"/>
              <a:t>1. He </a:t>
            </a:r>
            <a:r>
              <a:rPr lang="en-US" sz="2200" b="1" u="sng" dirty="0" smtClean="0"/>
              <a:t> will be waiting </a:t>
            </a:r>
            <a:r>
              <a:rPr lang="en-US" sz="2200" dirty="0" smtClean="0"/>
              <a:t> (wait) for quite some time.</a:t>
            </a:r>
            <a:br>
              <a:rPr lang="en-US" sz="2200" dirty="0" smtClean="0"/>
            </a:br>
            <a:r>
              <a:rPr lang="en-US" sz="2200" dirty="0" smtClean="0"/>
              <a:t>2. Tomorrow at this time I </a:t>
            </a:r>
            <a:r>
              <a:rPr lang="en-US" sz="2200" b="1" u="sng" dirty="0" smtClean="0"/>
              <a:t> will be dancing</a:t>
            </a:r>
            <a:r>
              <a:rPr lang="en-US" sz="2200" dirty="0" smtClean="0"/>
              <a:t> (dance) at a party.</a:t>
            </a:r>
            <a:br>
              <a:rPr lang="en-US" sz="2200" dirty="0" smtClean="0"/>
            </a:br>
            <a:r>
              <a:rPr lang="en-US" sz="2200" dirty="0" smtClean="0"/>
              <a:t>3. Next week at this time I </a:t>
            </a:r>
            <a:r>
              <a:rPr lang="en-US" sz="2200" b="1" u="sng" dirty="0" smtClean="0"/>
              <a:t> will be sunbathing  (</a:t>
            </a:r>
            <a:r>
              <a:rPr lang="en-US" sz="2200" dirty="0" smtClean="0"/>
              <a:t>sunbathe) at the beach.</a:t>
            </a:r>
            <a:br>
              <a:rPr lang="en-US" sz="2200" dirty="0" smtClean="0"/>
            </a:br>
            <a:r>
              <a:rPr lang="en-US" sz="2200" dirty="0" smtClean="0"/>
              <a:t>4. At 5 o'clock you </a:t>
            </a:r>
            <a:r>
              <a:rPr lang="en-US" sz="2200" b="1" u="sng" dirty="0" smtClean="0"/>
              <a:t> will be helping </a:t>
            </a:r>
            <a:r>
              <a:rPr lang="en-US" sz="2200" dirty="0" smtClean="0"/>
              <a:t> (help) your brother.</a:t>
            </a:r>
            <a:br>
              <a:rPr lang="en-US" sz="2200" dirty="0" smtClean="0"/>
            </a:br>
            <a:r>
              <a:rPr lang="en-US" sz="2200" dirty="0" smtClean="0"/>
              <a:t>5. This evening at 8 o'clock, she </a:t>
            </a:r>
            <a:r>
              <a:rPr lang="en-US" sz="2200" b="1" u="sng" dirty="0" smtClean="0"/>
              <a:t> will be watching </a:t>
            </a:r>
            <a:r>
              <a:rPr lang="en-US" sz="2200" dirty="0" smtClean="0"/>
              <a:t> (watch) a movie with her friends.</a:t>
            </a:r>
          </a:p>
          <a:p>
            <a:r>
              <a:rPr lang="en-US" sz="2200" dirty="0" smtClean="0"/>
              <a:t>6.  At three o’clock tomorrow,  </a:t>
            </a:r>
            <a:r>
              <a:rPr lang="en-US" sz="2200" b="1" u="sng" dirty="0" smtClean="0"/>
              <a:t> </a:t>
            </a:r>
            <a:r>
              <a:rPr lang="en-US" sz="2200" b="1" dirty="0" err="1" smtClean="0"/>
              <a:t>I</a:t>
            </a:r>
            <a:r>
              <a:rPr lang="en-US" sz="2200" b="1" u="sng" dirty="0" err="1" smtClean="0"/>
              <a:t>_will</a:t>
            </a:r>
            <a:r>
              <a:rPr lang="en-US" sz="2200" b="1" u="sng" dirty="0" smtClean="0"/>
              <a:t> be working  </a:t>
            </a:r>
            <a:r>
              <a:rPr lang="en-US" sz="2200" dirty="0" smtClean="0"/>
              <a:t>(work) in my office.</a:t>
            </a:r>
            <a:endParaRPr lang="en-US" sz="2200" b="1" dirty="0" smtClean="0"/>
          </a:p>
          <a:p>
            <a:r>
              <a:rPr lang="en-US" sz="2200" dirty="0" smtClean="0"/>
              <a:t>7. Tonight they </a:t>
            </a:r>
            <a:r>
              <a:rPr lang="en-US" sz="2200" b="1" u="sng" dirty="0" smtClean="0"/>
              <a:t>will be talking </a:t>
            </a:r>
            <a:r>
              <a:rPr lang="en-US" sz="2200" dirty="0" smtClean="0"/>
              <a:t> (talk), </a:t>
            </a:r>
            <a:r>
              <a:rPr lang="en-US" sz="2200" u="sng" dirty="0" smtClean="0"/>
              <a:t>_</a:t>
            </a:r>
            <a:r>
              <a:rPr lang="en-US" sz="2200" b="1" u="sng" dirty="0" smtClean="0"/>
              <a:t>dancing</a:t>
            </a:r>
            <a:r>
              <a:rPr lang="en-US" sz="2200" b="1" dirty="0" smtClean="0"/>
              <a:t>_ </a:t>
            </a:r>
            <a:r>
              <a:rPr lang="en-US" sz="2200" dirty="0" smtClean="0"/>
              <a:t>(dance) and _________ (have) a good time.</a:t>
            </a:r>
            <a:br>
              <a:rPr lang="en-US" sz="2200" dirty="0" smtClean="0"/>
            </a:br>
            <a:r>
              <a:rPr lang="en-US" sz="2200" dirty="0" smtClean="0"/>
              <a:t>8. It__________ (rain) tonight.</a:t>
            </a:r>
          </a:p>
          <a:p>
            <a:endParaRPr lang="en-US" dirty="0" smtClean="0"/>
          </a:p>
        </p:txBody>
      </p:sp>
    </p:spTree>
  </p:cSld>
  <p:clrMapOvr>
    <a:masterClrMapping/>
  </p:clrMapOvr>
  <p:transition>
    <p:newsfla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encrypted-tbn2.gstatic.com/images?q=tbn:ANd9GcSxdsZKlOtXFQ5epaPbZnBDTn29eRvoyXhBl7to0HIlKLOS2dV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lstStyle/>
          <a:p>
            <a:r>
              <a:rPr lang="en-US" dirty="0" smtClean="0"/>
              <a:t>FUTURE CONTINUOUS</a:t>
            </a:r>
            <a:endParaRPr lang="en-US" dirty="0"/>
          </a:p>
        </p:txBody>
      </p:sp>
      <p:sp>
        <p:nvSpPr>
          <p:cNvPr id="4" name="Content Placeholder 3"/>
          <p:cNvSpPr>
            <a:spLocks noGrp="1"/>
          </p:cNvSpPr>
          <p:nvPr>
            <p:ph idx="1"/>
          </p:nvPr>
        </p:nvSpPr>
        <p:spPr>
          <a:xfrm>
            <a:off x="533400" y="1524000"/>
            <a:ext cx="8305800" cy="5333999"/>
          </a:xfrm>
        </p:spPr>
        <p:txBody>
          <a:bodyPr>
            <a:normAutofit/>
          </a:bodyPr>
          <a:lstStyle/>
          <a:p>
            <a:r>
              <a:rPr lang="en-US" sz="2200" dirty="0" smtClean="0"/>
              <a:t>Make the future continuous:</a:t>
            </a:r>
          </a:p>
          <a:p>
            <a:r>
              <a:rPr lang="en-US" sz="2200" dirty="0" smtClean="0"/>
              <a:t>1. He </a:t>
            </a:r>
            <a:r>
              <a:rPr lang="en-US" sz="2200" b="1" u="sng" dirty="0" smtClean="0"/>
              <a:t> will be waiting </a:t>
            </a:r>
            <a:r>
              <a:rPr lang="en-US" sz="2200" dirty="0" smtClean="0"/>
              <a:t> (wait) for quite some time.</a:t>
            </a:r>
            <a:br>
              <a:rPr lang="en-US" sz="2200" dirty="0" smtClean="0"/>
            </a:br>
            <a:r>
              <a:rPr lang="en-US" sz="2200" dirty="0" smtClean="0"/>
              <a:t>2. Tomorrow at this time I </a:t>
            </a:r>
            <a:r>
              <a:rPr lang="en-US" sz="2200" b="1" u="sng" dirty="0" smtClean="0"/>
              <a:t> will be dancing</a:t>
            </a:r>
            <a:r>
              <a:rPr lang="en-US" sz="2200" dirty="0" smtClean="0"/>
              <a:t> (dance) at a party.</a:t>
            </a:r>
            <a:br>
              <a:rPr lang="en-US" sz="2200" dirty="0" smtClean="0"/>
            </a:br>
            <a:r>
              <a:rPr lang="en-US" sz="2200" dirty="0" smtClean="0"/>
              <a:t>3. Next week at this time I </a:t>
            </a:r>
            <a:r>
              <a:rPr lang="en-US" sz="2200" b="1" u="sng" dirty="0" smtClean="0"/>
              <a:t> will be sunbathing  (</a:t>
            </a:r>
            <a:r>
              <a:rPr lang="en-US" sz="2200" dirty="0" smtClean="0"/>
              <a:t>sunbathe) at the beach.</a:t>
            </a:r>
            <a:br>
              <a:rPr lang="en-US" sz="2200" dirty="0" smtClean="0"/>
            </a:br>
            <a:r>
              <a:rPr lang="en-US" sz="2200" dirty="0" smtClean="0"/>
              <a:t>4. At 5 o'clock you </a:t>
            </a:r>
            <a:r>
              <a:rPr lang="en-US" sz="2200" b="1" u="sng" dirty="0" smtClean="0"/>
              <a:t> will be helping </a:t>
            </a:r>
            <a:r>
              <a:rPr lang="en-US" sz="2200" dirty="0" smtClean="0"/>
              <a:t> (help) your brother.</a:t>
            </a:r>
            <a:br>
              <a:rPr lang="en-US" sz="2200" dirty="0" smtClean="0"/>
            </a:br>
            <a:r>
              <a:rPr lang="en-US" sz="2200" dirty="0" smtClean="0"/>
              <a:t>5. This evening at 8 o'clock, she </a:t>
            </a:r>
            <a:r>
              <a:rPr lang="en-US" sz="2200" b="1" u="sng" dirty="0" smtClean="0"/>
              <a:t> will be watching </a:t>
            </a:r>
            <a:r>
              <a:rPr lang="en-US" sz="2200" dirty="0" smtClean="0"/>
              <a:t> (watch) a movie with her friends.</a:t>
            </a:r>
          </a:p>
          <a:p>
            <a:r>
              <a:rPr lang="en-US" sz="2200" dirty="0" smtClean="0"/>
              <a:t>6.  At three o’clock tomorrow,  </a:t>
            </a:r>
            <a:r>
              <a:rPr lang="en-US" sz="2200" b="1" u="sng" dirty="0" smtClean="0"/>
              <a:t> </a:t>
            </a:r>
            <a:r>
              <a:rPr lang="en-US" sz="2200" b="1" dirty="0" err="1" smtClean="0"/>
              <a:t>I</a:t>
            </a:r>
            <a:r>
              <a:rPr lang="en-US" sz="2200" b="1" u="sng" dirty="0" err="1" smtClean="0"/>
              <a:t>_will</a:t>
            </a:r>
            <a:r>
              <a:rPr lang="en-US" sz="2200" b="1" u="sng" dirty="0" smtClean="0"/>
              <a:t> be working  </a:t>
            </a:r>
            <a:r>
              <a:rPr lang="en-US" sz="2200" dirty="0" smtClean="0"/>
              <a:t>(work) in my office.</a:t>
            </a:r>
            <a:endParaRPr lang="en-US" sz="2200" b="1" dirty="0" smtClean="0"/>
          </a:p>
          <a:p>
            <a:r>
              <a:rPr lang="en-US" sz="2200" dirty="0" smtClean="0"/>
              <a:t>7. Tonight they </a:t>
            </a:r>
            <a:r>
              <a:rPr lang="en-US" sz="2200" b="1" u="sng" dirty="0" smtClean="0"/>
              <a:t>will be talking </a:t>
            </a:r>
            <a:r>
              <a:rPr lang="en-US" sz="2200" dirty="0" smtClean="0"/>
              <a:t> (talk), </a:t>
            </a:r>
            <a:r>
              <a:rPr lang="en-US" sz="2200" u="sng" dirty="0" smtClean="0"/>
              <a:t>_</a:t>
            </a:r>
            <a:r>
              <a:rPr lang="en-US" sz="2200" b="1" u="sng" dirty="0" smtClean="0"/>
              <a:t>dancing</a:t>
            </a:r>
            <a:r>
              <a:rPr lang="en-US" sz="2200" b="1" dirty="0" smtClean="0"/>
              <a:t>_ </a:t>
            </a:r>
            <a:r>
              <a:rPr lang="en-US" sz="2200" dirty="0" smtClean="0"/>
              <a:t>(dance) and _</a:t>
            </a:r>
            <a:r>
              <a:rPr lang="en-US" sz="2200" b="1" u="sng" dirty="0" smtClean="0"/>
              <a:t>having</a:t>
            </a:r>
            <a:r>
              <a:rPr lang="en-US" sz="2200" dirty="0" smtClean="0"/>
              <a:t>_ (have) a good time.</a:t>
            </a:r>
            <a:br>
              <a:rPr lang="en-US" sz="2200" dirty="0" smtClean="0"/>
            </a:br>
            <a:r>
              <a:rPr lang="en-US" sz="2200" dirty="0" smtClean="0"/>
              <a:t>8. It__________ (rain) tonight.</a:t>
            </a:r>
          </a:p>
          <a:p>
            <a:endParaRPr lang="en-US" dirty="0" smtClean="0"/>
          </a:p>
        </p:txBody>
      </p:sp>
    </p:spTree>
  </p:cSld>
  <p:clrMapOvr>
    <a:masterClrMapping/>
  </p:clrMapOvr>
  <p:transition>
    <p:newsfla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encrypted-tbn2.gstatic.com/images?q=tbn:ANd9GcSxdsZKlOtXFQ5epaPbZnBDTn29eRvoyXhBl7to0HIlKLOS2dV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lstStyle/>
          <a:p>
            <a:r>
              <a:rPr lang="en-US" dirty="0" smtClean="0"/>
              <a:t>FUTURE CONTINUOUS</a:t>
            </a:r>
            <a:endParaRPr lang="en-US" dirty="0"/>
          </a:p>
        </p:txBody>
      </p:sp>
      <p:sp>
        <p:nvSpPr>
          <p:cNvPr id="4" name="Content Placeholder 3"/>
          <p:cNvSpPr>
            <a:spLocks noGrp="1"/>
          </p:cNvSpPr>
          <p:nvPr>
            <p:ph idx="1"/>
          </p:nvPr>
        </p:nvSpPr>
        <p:spPr>
          <a:xfrm>
            <a:off x="533400" y="1524000"/>
            <a:ext cx="8305800" cy="5333999"/>
          </a:xfrm>
        </p:spPr>
        <p:txBody>
          <a:bodyPr>
            <a:normAutofit/>
          </a:bodyPr>
          <a:lstStyle/>
          <a:p>
            <a:r>
              <a:rPr lang="en-US" sz="2200" dirty="0" smtClean="0"/>
              <a:t>Make the future continuous:</a:t>
            </a:r>
          </a:p>
          <a:p>
            <a:r>
              <a:rPr lang="en-US" sz="2200" dirty="0" smtClean="0"/>
              <a:t>1. He </a:t>
            </a:r>
            <a:r>
              <a:rPr lang="en-US" sz="2200" b="1" u="sng" dirty="0" smtClean="0"/>
              <a:t> will be waiting </a:t>
            </a:r>
            <a:r>
              <a:rPr lang="en-US" sz="2200" dirty="0" smtClean="0"/>
              <a:t> (wait) for quite some time.</a:t>
            </a:r>
            <a:br>
              <a:rPr lang="en-US" sz="2200" dirty="0" smtClean="0"/>
            </a:br>
            <a:r>
              <a:rPr lang="en-US" sz="2200" dirty="0" smtClean="0"/>
              <a:t>2. Tomorrow at this time I </a:t>
            </a:r>
            <a:r>
              <a:rPr lang="en-US" sz="2200" b="1" u="sng" dirty="0" smtClean="0"/>
              <a:t> will be dancing</a:t>
            </a:r>
            <a:r>
              <a:rPr lang="en-US" sz="2200" dirty="0" smtClean="0"/>
              <a:t> (dance) at a party.</a:t>
            </a:r>
            <a:br>
              <a:rPr lang="en-US" sz="2200" dirty="0" smtClean="0"/>
            </a:br>
            <a:r>
              <a:rPr lang="en-US" sz="2200" dirty="0" smtClean="0"/>
              <a:t>3. Next week at this time I </a:t>
            </a:r>
            <a:r>
              <a:rPr lang="en-US" sz="2200" b="1" u="sng" dirty="0" smtClean="0"/>
              <a:t> will be sunbathing  (</a:t>
            </a:r>
            <a:r>
              <a:rPr lang="en-US" sz="2200" dirty="0" smtClean="0"/>
              <a:t>sunbathe) at the beach.</a:t>
            </a:r>
            <a:br>
              <a:rPr lang="en-US" sz="2200" dirty="0" smtClean="0"/>
            </a:br>
            <a:r>
              <a:rPr lang="en-US" sz="2200" dirty="0" smtClean="0"/>
              <a:t>4. At 5 o'clock you </a:t>
            </a:r>
            <a:r>
              <a:rPr lang="en-US" sz="2200" b="1" u="sng" dirty="0" smtClean="0"/>
              <a:t> will be helping </a:t>
            </a:r>
            <a:r>
              <a:rPr lang="en-US" sz="2200" dirty="0" smtClean="0"/>
              <a:t> (help) your brother.</a:t>
            </a:r>
            <a:br>
              <a:rPr lang="en-US" sz="2200" dirty="0" smtClean="0"/>
            </a:br>
            <a:r>
              <a:rPr lang="en-US" sz="2200" dirty="0" smtClean="0"/>
              <a:t>5. This evening at 8 o'clock, she </a:t>
            </a:r>
            <a:r>
              <a:rPr lang="en-US" sz="2200" b="1" u="sng" dirty="0" smtClean="0"/>
              <a:t> will be watching </a:t>
            </a:r>
            <a:r>
              <a:rPr lang="en-US" sz="2200" dirty="0" smtClean="0"/>
              <a:t> (watch) a movie with her friends.</a:t>
            </a:r>
          </a:p>
          <a:p>
            <a:r>
              <a:rPr lang="en-US" sz="2200" dirty="0" smtClean="0"/>
              <a:t>6.  At three o’clock tomorrow,  </a:t>
            </a:r>
            <a:r>
              <a:rPr lang="en-US" sz="2200" b="1" u="sng" dirty="0" smtClean="0"/>
              <a:t> </a:t>
            </a:r>
            <a:r>
              <a:rPr lang="en-US" sz="2200" b="1" dirty="0" err="1" smtClean="0"/>
              <a:t>I</a:t>
            </a:r>
            <a:r>
              <a:rPr lang="en-US" sz="2200" b="1" u="sng" dirty="0" err="1" smtClean="0"/>
              <a:t>_will</a:t>
            </a:r>
            <a:r>
              <a:rPr lang="en-US" sz="2200" b="1" u="sng" dirty="0" smtClean="0"/>
              <a:t> be working  </a:t>
            </a:r>
            <a:r>
              <a:rPr lang="en-US" sz="2200" dirty="0" smtClean="0"/>
              <a:t>(work) in my office.</a:t>
            </a:r>
            <a:endParaRPr lang="en-US" sz="2200" b="1" dirty="0" smtClean="0"/>
          </a:p>
          <a:p>
            <a:r>
              <a:rPr lang="en-US" sz="2200" dirty="0" smtClean="0"/>
              <a:t>7. Tonight they </a:t>
            </a:r>
            <a:r>
              <a:rPr lang="en-US" sz="2200" b="1" u="sng" dirty="0" smtClean="0"/>
              <a:t>will be talking </a:t>
            </a:r>
            <a:r>
              <a:rPr lang="en-US" sz="2200" dirty="0" smtClean="0"/>
              <a:t> (talk), </a:t>
            </a:r>
            <a:r>
              <a:rPr lang="en-US" sz="2200" u="sng" dirty="0" smtClean="0"/>
              <a:t>_</a:t>
            </a:r>
            <a:r>
              <a:rPr lang="en-US" sz="2200" b="1" u="sng" dirty="0" smtClean="0"/>
              <a:t>dancing</a:t>
            </a:r>
            <a:r>
              <a:rPr lang="en-US" sz="2200" b="1" dirty="0" smtClean="0"/>
              <a:t>_ </a:t>
            </a:r>
            <a:r>
              <a:rPr lang="en-US" sz="2200" dirty="0" smtClean="0"/>
              <a:t>(dance) and _</a:t>
            </a:r>
            <a:r>
              <a:rPr lang="en-US" sz="2200" b="1" u="sng" dirty="0" smtClean="0"/>
              <a:t>having</a:t>
            </a:r>
            <a:r>
              <a:rPr lang="en-US" sz="2200" dirty="0" smtClean="0"/>
              <a:t>_ (have) a good time.</a:t>
            </a:r>
            <a:br>
              <a:rPr lang="en-US" sz="2200" dirty="0" smtClean="0"/>
            </a:br>
            <a:r>
              <a:rPr lang="en-US" sz="2200" dirty="0" smtClean="0"/>
              <a:t>8. It </a:t>
            </a:r>
            <a:r>
              <a:rPr lang="en-US" sz="2200" b="1" u="sng" dirty="0" smtClean="0"/>
              <a:t>will be raining</a:t>
            </a:r>
            <a:r>
              <a:rPr lang="en-US" sz="2200" dirty="0" smtClean="0"/>
              <a:t> (rain) tonight.</a:t>
            </a:r>
          </a:p>
          <a:p>
            <a:endParaRPr lang="en-US" dirty="0" smtClean="0"/>
          </a:p>
        </p:txBody>
      </p:sp>
    </p:spTree>
  </p:cSld>
  <p:clrMapOvr>
    <a:masterClrMapping/>
  </p:clrMapOvr>
  <p:transition>
    <p:newsfla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  PERFECT  VERB  CONTINUOUS</a:t>
            </a:r>
            <a:endParaRPr lang="en-US" dirty="0"/>
          </a:p>
        </p:txBody>
      </p:sp>
      <p:sp>
        <p:nvSpPr>
          <p:cNvPr id="3" name="Content Placeholder 2"/>
          <p:cNvSpPr>
            <a:spLocks noGrp="1"/>
          </p:cNvSpPr>
          <p:nvPr>
            <p:ph type="body" idx="1"/>
          </p:nvPr>
        </p:nvSpPr>
        <p:spPr>
          <a:xfrm>
            <a:off x="740664" y="1828800"/>
            <a:ext cx="8022336" cy="3429000"/>
          </a:xfrm>
        </p:spPr>
        <p:txBody>
          <a:bodyPr>
            <a:normAutofit/>
          </a:bodyPr>
          <a:lstStyle/>
          <a:p>
            <a:endParaRPr lang="en-US" b="1" dirty="0" smtClean="0"/>
          </a:p>
          <a:p>
            <a:pPr marL="457200" indent="-457200">
              <a:buAutoNum type="arabicPeriod"/>
            </a:pPr>
            <a:r>
              <a:rPr lang="en-US" sz="3500" dirty="0" smtClean="0"/>
              <a:t>PRESENT PERFECT CONTINUOUS</a:t>
            </a:r>
          </a:p>
          <a:p>
            <a:pPr marL="457200" indent="-457200">
              <a:buAutoNum type="arabicPeriod"/>
            </a:pPr>
            <a:r>
              <a:rPr lang="en-US" sz="3500" dirty="0" smtClean="0"/>
              <a:t>PAST PERFECT CONTINUOUS</a:t>
            </a:r>
          </a:p>
          <a:p>
            <a:pPr marL="457200" indent="-457200">
              <a:buAutoNum type="arabicPeriod"/>
            </a:pPr>
            <a:r>
              <a:rPr lang="en-US" sz="3500" dirty="0" smtClean="0"/>
              <a:t>FUTURE PERFECT CONTINUOUS</a:t>
            </a:r>
          </a:p>
          <a:p>
            <a:endParaRPr lang="en-US" sz="3500" dirty="0"/>
          </a:p>
        </p:txBody>
      </p:sp>
    </p:spTree>
  </p:cSld>
  <p:clrMapOvr>
    <a:masterClrMapping/>
  </p:clrMapOvr>
  <p:transition>
    <p:newsfla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PERFECT  VERB  CONTINUOUS</a:t>
            </a:r>
            <a:endParaRPr lang="en-US" dirty="0"/>
          </a:p>
        </p:txBody>
      </p:sp>
      <p:sp>
        <p:nvSpPr>
          <p:cNvPr id="3" name="Content Placeholder 2"/>
          <p:cNvSpPr>
            <a:spLocks noGrp="1"/>
          </p:cNvSpPr>
          <p:nvPr>
            <p:ph idx="1"/>
          </p:nvPr>
        </p:nvSpPr>
        <p:spPr/>
        <p:txBody>
          <a:bodyPr/>
          <a:lstStyle/>
          <a:p>
            <a:r>
              <a:rPr lang="en-US" b="1" dirty="0" smtClean="0"/>
              <a:t>PRESENT  PERFECT  VERB CONTINUOUS</a:t>
            </a:r>
            <a:endParaRPr lang="en-US" b="1" dirty="0"/>
          </a:p>
        </p:txBody>
      </p:sp>
      <p:graphicFrame>
        <p:nvGraphicFramePr>
          <p:cNvPr id="4" name="Table 3"/>
          <p:cNvGraphicFramePr>
            <a:graphicFrameLocks noGrp="1"/>
          </p:cNvGraphicFramePr>
          <p:nvPr/>
        </p:nvGraphicFramePr>
        <p:xfrm>
          <a:off x="838200" y="2743200"/>
          <a:ext cx="6096000" cy="2169795"/>
        </p:xfrm>
        <a:graphic>
          <a:graphicData uri="http://schemas.openxmlformats.org/drawingml/2006/table">
            <a:tbl>
              <a:tblPr/>
              <a:tblGrid>
                <a:gridCol w="990600"/>
                <a:gridCol w="1752600"/>
                <a:gridCol w="1905000"/>
                <a:gridCol w="1447800"/>
              </a:tblGrid>
              <a:tr h="384810">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AFFIRMATIVE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NEGATIVE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QUESTION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84810">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84810">
                <a:tc>
                  <a:txBody>
                    <a:bodyPr/>
                    <a:lstStyle/>
                    <a:p>
                      <a:pPr algn="l" fontAlgn="b"/>
                      <a:r>
                        <a:rPr lang="en-US" sz="1500" b="1" i="0" u="none" strike="noStrike" dirty="0" smtClean="0">
                          <a:solidFill>
                            <a:srgbClr val="000000"/>
                          </a:solidFill>
                          <a:latin typeface="CentSchbkCyrill BT" pitchFamily="18" charset="-52"/>
                        </a:rPr>
                        <a:t>     I</a:t>
                      </a:r>
                      <a:endParaRPr lang="en-US" sz="1500" b="1" i="0" u="none" strike="noStrike" dirty="0">
                        <a:solidFill>
                          <a:srgbClr val="000000"/>
                        </a:solidFill>
                        <a:latin typeface="CentSchbkCyrill BT"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I </a:t>
                      </a:r>
                      <a:r>
                        <a:rPr lang="en-US" sz="1500" b="1" i="0" u="none" strike="noStrike" dirty="0" smtClean="0">
                          <a:solidFill>
                            <a:srgbClr val="000000"/>
                          </a:solidFill>
                          <a:latin typeface="CentSchbkCyrill BT" pitchFamily="18" charset="-52"/>
                        </a:rPr>
                        <a:t>have</a:t>
                      </a:r>
                      <a:r>
                        <a:rPr lang="en-US" sz="1500" b="1" i="0" u="none" strike="noStrike" baseline="0" dirty="0" smtClean="0">
                          <a:solidFill>
                            <a:srgbClr val="000000"/>
                          </a:solidFill>
                          <a:latin typeface="CentSchbkCyrill BT" pitchFamily="18" charset="-52"/>
                        </a:rPr>
                        <a:t> been </a:t>
                      </a:r>
                      <a:r>
                        <a:rPr lang="en-US" sz="1500" b="1" i="0" u="none" strike="noStrike" dirty="0" smtClean="0">
                          <a:solidFill>
                            <a:srgbClr val="000000"/>
                          </a:solidFill>
                          <a:latin typeface="CentSchbkCyrill BT" pitchFamily="18" charset="-52"/>
                        </a:rPr>
                        <a:t>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I </a:t>
                      </a:r>
                      <a:r>
                        <a:rPr lang="en-US" sz="1500" b="1" i="0" u="none" strike="noStrike" dirty="0" smtClean="0">
                          <a:solidFill>
                            <a:srgbClr val="000000"/>
                          </a:solidFill>
                          <a:latin typeface="CentSchbkCyrill BT" pitchFamily="18" charset="-52"/>
                        </a:rPr>
                        <a:t>have</a:t>
                      </a:r>
                      <a:r>
                        <a:rPr lang="en-US" sz="1500" b="1" i="0" u="none" strike="noStrike" baseline="0" dirty="0" smtClean="0">
                          <a:solidFill>
                            <a:srgbClr val="000000"/>
                          </a:solidFill>
                          <a:latin typeface="CentSchbkCyrill BT" pitchFamily="18" charset="-52"/>
                        </a:rPr>
                        <a:t> not been </a:t>
                      </a:r>
                      <a:r>
                        <a:rPr lang="en-US" sz="1500" b="1" i="0" u="none" strike="noStrike" dirty="0" smtClean="0">
                          <a:solidFill>
                            <a:srgbClr val="000000"/>
                          </a:solidFill>
                          <a:latin typeface="CentSchbkCyrill BT" pitchFamily="18" charset="-52"/>
                        </a:rPr>
                        <a:t>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smtClean="0">
                          <a:solidFill>
                            <a:srgbClr val="000000"/>
                          </a:solidFill>
                          <a:latin typeface="CentSchbkCyrill BT" pitchFamily="18" charset="-52"/>
                        </a:rPr>
                        <a:t>Have</a:t>
                      </a:r>
                      <a:r>
                        <a:rPr lang="en-US" sz="1500" b="1" i="0" u="none" strike="noStrike" baseline="0" dirty="0" smtClean="0">
                          <a:solidFill>
                            <a:srgbClr val="000000"/>
                          </a:solidFill>
                          <a:latin typeface="CentSchbkCyrill BT" pitchFamily="18" charset="-52"/>
                        </a:rPr>
                        <a:t> </a:t>
                      </a:r>
                      <a:r>
                        <a:rPr lang="en-US" sz="1500" b="1" i="0" u="none" strike="noStrike" dirty="0" smtClean="0">
                          <a:solidFill>
                            <a:srgbClr val="000000"/>
                          </a:solidFill>
                          <a:latin typeface="CentSchbkCyrill BT" pitchFamily="18" charset="-52"/>
                        </a:rPr>
                        <a:t> </a:t>
                      </a:r>
                      <a:r>
                        <a:rPr lang="en-US" sz="1500" b="1" i="0" u="none" strike="noStrike" dirty="0">
                          <a:solidFill>
                            <a:srgbClr val="000000"/>
                          </a:solidFill>
                          <a:latin typeface="CentSchbkCyrill BT" pitchFamily="18" charset="-52"/>
                        </a:rPr>
                        <a:t>I </a:t>
                      </a:r>
                      <a:r>
                        <a:rPr lang="en-US" sz="1500" b="1" i="0" u="none" strike="noStrike" dirty="0" smtClean="0">
                          <a:solidFill>
                            <a:srgbClr val="000000"/>
                          </a:solidFill>
                          <a:latin typeface="CentSchbkCyrill BT" pitchFamily="18" charset="-52"/>
                        </a:rPr>
                        <a:t>been 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84810">
                <a:tc>
                  <a:txBody>
                    <a:bodyPr/>
                    <a:lstStyle/>
                    <a:p>
                      <a:pPr algn="l" fontAlgn="b"/>
                      <a:r>
                        <a:rPr lang="en-US" sz="1500" b="1" i="0" u="none" strike="noStrike" dirty="0">
                          <a:solidFill>
                            <a:srgbClr val="000000"/>
                          </a:solidFill>
                          <a:latin typeface="CentSchbkCyrill BT" pitchFamily="18" charset="-52"/>
                        </a:rPr>
                        <a:t>he, she, 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He </a:t>
                      </a:r>
                      <a:r>
                        <a:rPr lang="en-US" sz="1500" b="1" i="0" u="none" strike="noStrike" dirty="0" smtClean="0">
                          <a:solidFill>
                            <a:srgbClr val="000000"/>
                          </a:solidFill>
                          <a:latin typeface="CentSchbkCyrill BT" pitchFamily="18" charset="-52"/>
                        </a:rPr>
                        <a:t>has</a:t>
                      </a:r>
                      <a:r>
                        <a:rPr lang="en-US" sz="1500" b="1" i="0" u="none" strike="noStrike" baseline="0" dirty="0" smtClean="0">
                          <a:solidFill>
                            <a:srgbClr val="000000"/>
                          </a:solidFill>
                          <a:latin typeface="CentSchbkCyrill BT" pitchFamily="18" charset="-52"/>
                        </a:rPr>
                        <a:t> been </a:t>
                      </a:r>
                      <a:r>
                        <a:rPr lang="en-US" sz="1500" b="1" i="0" u="none" strike="noStrike" dirty="0" smtClean="0">
                          <a:solidFill>
                            <a:srgbClr val="000000"/>
                          </a:solidFill>
                          <a:latin typeface="CentSchbkCyrill BT" pitchFamily="18" charset="-52"/>
                        </a:rPr>
                        <a:t>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He </a:t>
                      </a:r>
                      <a:r>
                        <a:rPr lang="en-US" sz="1500" b="1" i="0" u="none" strike="noStrike" dirty="0" smtClean="0">
                          <a:solidFill>
                            <a:srgbClr val="000000"/>
                          </a:solidFill>
                          <a:latin typeface="CentSchbkCyrill BT" pitchFamily="18" charset="-52"/>
                        </a:rPr>
                        <a:t>has</a:t>
                      </a:r>
                      <a:r>
                        <a:rPr lang="en-US" sz="1500" b="1" i="0" u="none" strike="noStrike" baseline="0" dirty="0" smtClean="0">
                          <a:solidFill>
                            <a:srgbClr val="000000"/>
                          </a:solidFill>
                          <a:latin typeface="CentSchbkCyrill BT" pitchFamily="18" charset="-52"/>
                        </a:rPr>
                        <a:t> </a:t>
                      </a:r>
                      <a:r>
                        <a:rPr lang="en-US" sz="1500" b="1" i="0" u="none" strike="noStrike" dirty="0" smtClean="0">
                          <a:solidFill>
                            <a:srgbClr val="000000"/>
                          </a:solidFill>
                          <a:latin typeface="CentSchbkCyrill BT" pitchFamily="18" charset="-52"/>
                        </a:rPr>
                        <a:t>not </a:t>
                      </a:r>
                      <a:r>
                        <a:rPr lang="en-US" sz="1500" b="1" i="0" u="none" strike="noStrike" dirty="0">
                          <a:solidFill>
                            <a:srgbClr val="000000"/>
                          </a:solidFill>
                          <a:latin typeface="CentSchbkCyrill BT" pitchFamily="18" charset="-52"/>
                        </a:rPr>
                        <a:t>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smtClean="0">
                          <a:solidFill>
                            <a:srgbClr val="000000"/>
                          </a:solidFill>
                          <a:latin typeface="CentSchbkCyrill BT" pitchFamily="18" charset="-52"/>
                        </a:rPr>
                        <a:t>Has he been </a:t>
                      </a:r>
                      <a:r>
                        <a:rPr lang="en-US" sz="1500" b="1" i="0" u="none" strike="noStrike" dirty="0">
                          <a:solidFill>
                            <a:srgbClr val="000000"/>
                          </a:solidFill>
                          <a:latin typeface="CentSchbkCyrill BT" pitchFamily="18" charset="-52"/>
                        </a:rPr>
                        <a:t>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810">
                <a:tc>
                  <a:txBody>
                    <a:bodyPr/>
                    <a:lstStyle/>
                    <a:p>
                      <a:pPr algn="l" fontAlgn="b"/>
                      <a:r>
                        <a:rPr lang="en-US" sz="1500" b="1" i="0" u="none" strike="noStrike" dirty="0">
                          <a:solidFill>
                            <a:srgbClr val="000000"/>
                          </a:solidFill>
                          <a:latin typeface="CentSchbkCyrill BT" pitchFamily="18" charset="-52"/>
                        </a:rPr>
                        <a:t>you, we, they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You </a:t>
                      </a:r>
                      <a:r>
                        <a:rPr lang="en-US" sz="1500" b="1" i="0" u="none" strike="noStrike" dirty="0" smtClean="0">
                          <a:solidFill>
                            <a:srgbClr val="000000"/>
                          </a:solidFill>
                          <a:latin typeface="CentSchbkCyrill BT" pitchFamily="18" charset="-52"/>
                        </a:rPr>
                        <a:t>have</a:t>
                      </a:r>
                      <a:r>
                        <a:rPr lang="en-US" sz="1500" b="1" i="0" u="none" strike="noStrike" baseline="0" dirty="0" smtClean="0">
                          <a:solidFill>
                            <a:srgbClr val="000000"/>
                          </a:solidFill>
                          <a:latin typeface="CentSchbkCyrill BT" pitchFamily="18" charset="-52"/>
                        </a:rPr>
                        <a:t> been </a:t>
                      </a:r>
                      <a:r>
                        <a:rPr lang="en-US" sz="1500" b="1" i="0" u="none" strike="noStrike" dirty="0" smtClean="0">
                          <a:solidFill>
                            <a:srgbClr val="000000"/>
                          </a:solidFill>
                          <a:latin typeface="CentSchbkCyrill BT" pitchFamily="18" charset="-52"/>
                        </a:rPr>
                        <a:t>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You </a:t>
                      </a:r>
                      <a:r>
                        <a:rPr lang="en-US" sz="1500" b="1" i="0" u="none" strike="noStrike" dirty="0" smtClean="0">
                          <a:solidFill>
                            <a:srgbClr val="000000"/>
                          </a:solidFill>
                          <a:latin typeface="CentSchbkCyrill BT" pitchFamily="18" charset="-52"/>
                        </a:rPr>
                        <a:t>have </a:t>
                      </a:r>
                      <a:r>
                        <a:rPr lang="en-US" sz="1500" b="1" i="0" u="none" strike="noStrike" dirty="0">
                          <a:solidFill>
                            <a:srgbClr val="000000"/>
                          </a:solidFill>
                          <a:latin typeface="CentSchbkCyrill BT" pitchFamily="18" charset="-52"/>
                        </a:rPr>
                        <a:t>not </a:t>
                      </a:r>
                      <a:r>
                        <a:rPr lang="en-US" sz="1500" b="1" i="0" u="none" strike="noStrike" dirty="0" smtClean="0">
                          <a:solidFill>
                            <a:srgbClr val="000000"/>
                          </a:solidFill>
                          <a:latin typeface="CentSchbkCyrill BT" pitchFamily="18" charset="-52"/>
                        </a:rPr>
                        <a:t>been 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smtClean="0">
                          <a:solidFill>
                            <a:srgbClr val="000000"/>
                          </a:solidFill>
                          <a:latin typeface="CentSchbkCyrill BT" pitchFamily="18" charset="-52"/>
                        </a:rPr>
                        <a:t>Have you </a:t>
                      </a:r>
                      <a:r>
                        <a:rPr lang="en-US" sz="1500" b="1" i="0" u="none" strike="noStrike" dirty="0" err="1" smtClean="0">
                          <a:solidFill>
                            <a:srgbClr val="000000"/>
                          </a:solidFill>
                          <a:latin typeface="CentSchbkCyrill BT" pitchFamily="18" charset="-52"/>
                        </a:rPr>
                        <a:t>beens</a:t>
                      </a:r>
                      <a:r>
                        <a:rPr lang="en-US" sz="1500" b="1" i="0" u="none" strike="noStrike" dirty="0" smtClean="0">
                          <a:solidFill>
                            <a:srgbClr val="000000"/>
                          </a:solidFill>
                          <a:latin typeface="CentSchbkCyrill BT" pitchFamily="18" charset="-52"/>
                        </a:rPr>
                        <a:t> </a:t>
                      </a:r>
                      <a:r>
                        <a:rPr lang="en-US" sz="1500" b="1" i="0" u="none" strike="noStrike" dirty="0">
                          <a:solidFill>
                            <a:srgbClr val="000000"/>
                          </a:solidFill>
                          <a:latin typeface="CentSchbkCyrill BT" pitchFamily="18" charset="-52"/>
                        </a:rPr>
                        <a:t>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newsfla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PERFECT  VERB  CONTINUOUS</a:t>
            </a:r>
            <a:endParaRPr lang="en-US" dirty="0"/>
          </a:p>
        </p:txBody>
      </p:sp>
      <p:sp>
        <p:nvSpPr>
          <p:cNvPr id="3" name="Content Placeholder 2"/>
          <p:cNvSpPr>
            <a:spLocks noGrp="1"/>
          </p:cNvSpPr>
          <p:nvPr>
            <p:ph idx="1"/>
          </p:nvPr>
        </p:nvSpPr>
        <p:spPr/>
        <p:txBody>
          <a:bodyPr/>
          <a:lstStyle/>
          <a:p>
            <a:r>
              <a:rPr lang="en-US" b="1" dirty="0" smtClean="0"/>
              <a:t>PRESENT  PERFECT   CONTINUOUS</a:t>
            </a:r>
          </a:p>
          <a:p>
            <a:r>
              <a:rPr lang="en-US" b="1" dirty="0" smtClean="0"/>
              <a:t>HAS BEEN  </a:t>
            </a:r>
            <a:r>
              <a:rPr lang="en-US" dirty="0" smtClean="0"/>
              <a:t>with the personal pronouns , he, she or it (or the singular forms of nouns.)</a:t>
            </a:r>
          </a:p>
          <a:p>
            <a:r>
              <a:rPr lang="en-US" b="1" dirty="0" smtClean="0"/>
              <a:t>HAVE BEEN </a:t>
            </a:r>
            <a:r>
              <a:rPr lang="en-US" dirty="0" smtClean="0"/>
              <a:t>with the personal pronouns I, you, we, they (or the plural form of nouns.)</a:t>
            </a:r>
            <a:endParaRPr lang="en-US" dirty="0"/>
          </a:p>
        </p:txBody>
      </p:sp>
    </p:spTree>
  </p:cSld>
  <p:clrMapOvr>
    <a:masterClrMapping/>
  </p:clrMapOvr>
  <p:transition>
    <p:newsfla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534400" cy="13716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Uses of  PRESENT  PERFECT   CONTINUOUS</a:t>
            </a:r>
            <a:br>
              <a:rPr lang="en-US" dirty="0" smtClean="0"/>
            </a:br>
            <a:r>
              <a:rPr lang="en-US" dirty="0" smtClean="0"/>
              <a:t/>
            </a:r>
            <a:br>
              <a:rPr lang="en-US" dirty="0" smtClean="0"/>
            </a:br>
            <a:r>
              <a:rPr lang="en-US" dirty="0" smtClean="0"/>
              <a:t/>
            </a:r>
            <a:br>
              <a:rPr lang="en-US" dirty="0" smtClean="0"/>
            </a:br>
            <a:endParaRPr lang="en-US" dirty="0"/>
          </a:p>
        </p:txBody>
      </p:sp>
      <p:sp>
        <p:nvSpPr>
          <p:cNvPr id="9" name="Text Placeholder 8"/>
          <p:cNvSpPr>
            <a:spLocks noGrp="1"/>
          </p:cNvSpPr>
          <p:nvPr>
            <p:ph type="body" idx="1"/>
          </p:nvPr>
        </p:nvSpPr>
        <p:spPr/>
        <p:txBody>
          <a:bodyPr>
            <a:normAutofit fontScale="92500" lnSpcReduction="10000"/>
          </a:bodyPr>
          <a:lstStyle/>
          <a:p>
            <a:r>
              <a:rPr lang="en-US" b="0" dirty="0" smtClean="0"/>
              <a:t>JAMES </a:t>
            </a:r>
            <a:r>
              <a:rPr lang="en-US" u="sng" dirty="0" smtClean="0"/>
              <a:t>HAS BEEN TEACHING </a:t>
            </a:r>
            <a:r>
              <a:rPr lang="en-US" b="0" dirty="0" smtClean="0"/>
              <a:t>AT THE UNIVERSITY SINCE JUNE.</a:t>
            </a:r>
            <a:endParaRPr lang="en-US" b="0" dirty="0"/>
          </a:p>
        </p:txBody>
      </p:sp>
      <p:sp>
        <p:nvSpPr>
          <p:cNvPr id="10" name="Text Placeholder 9"/>
          <p:cNvSpPr>
            <a:spLocks noGrp="1"/>
          </p:cNvSpPr>
          <p:nvPr>
            <p:ph type="body" sz="quarter" idx="3"/>
          </p:nvPr>
        </p:nvSpPr>
        <p:spPr/>
        <p:txBody>
          <a:bodyPr>
            <a:normAutofit fontScale="92500" lnSpcReduction="10000"/>
          </a:bodyPr>
          <a:lstStyle/>
          <a:p>
            <a:r>
              <a:rPr lang="en-US" dirty="0" smtClean="0"/>
              <a:t>1. DURATION  FROM THE PAST UNTIL NOW</a:t>
            </a:r>
            <a:endParaRPr lang="en-US" dirty="0"/>
          </a:p>
        </p:txBody>
      </p:sp>
      <p:sp>
        <p:nvSpPr>
          <p:cNvPr id="7" name="Content Placeholder 6"/>
          <p:cNvSpPr>
            <a:spLocks noGrp="1"/>
          </p:cNvSpPr>
          <p:nvPr>
            <p:ph sz="quarter" idx="4"/>
          </p:nvPr>
        </p:nvSpPr>
        <p:spPr/>
        <p:txBody>
          <a:bodyPr>
            <a:normAutofit/>
          </a:bodyPr>
          <a:lstStyle/>
          <a:p>
            <a:r>
              <a:rPr lang="en-US" sz="2000" dirty="0" smtClean="0"/>
              <a:t>We use the Present Perfect  Continuous to show that something  started in the past and has continued up until now. “For five years”, for two weeks” and since Tuesday are all durations which can be used  with the Present Perfect </a:t>
            </a:r>
            <a:r>
              <a:rPr lang="en-US" sz="2000" dirty="0" err="1" smtClean="0"/>
              <a:t>Continous</a:t>
            </a:r>
            <a:r>
              <a:rPr lang="en-US" sz="2000" dirty="0" smtClean="0"/>
              <a:t>.</a:t>
            </a:r>
            <a:endParaRPr lang="en-US" sz="2000" dirty="0"/>
          </a:p>
        </p:txBody>
      </p:sp>
      <p:pic>
        <p:nvPicPr>
          <p:cNvPr id="11" name="Picture 2" descr="http://thumb10.shutterstock.com/display_pic_with_logo/183121/133805693/stock-photo-teacher-on-whiteboard-in-class-teaching-business-studies-in-university-133805693.jpg"/>
          <p:cNvPicPr>
            <a:picLocks noGrp="1" noChangeAspect="1" noChangeArrowheads="1"/>
          </p:cNvPicPr>
          <p:nvPr>
            <p:ph sz="half" idx="2"/>
          </p:nvPr>
        </p:nvPicPr>
        <p:blipFill>
          <a:blip r:embed="rId2"/>
          <a:srcRect b="5000"/>
          <a:stretch>
            <a:fillRect/>
          </a:stretch>
        </p:blipFill>
        <p:spPr bwMode="auto">
          <a:xfrm>
            <a:off x="271212" y="2811610"/>
            <a:ext cx="4224588" cy="3012048"/>
          </a:xfrm>
          <a:prstGeom prst="rect">
            <a:avLst/>
          </a:prstGeom>
          <a:noFill/>
        </p:spPr>
      </p:pic>
    </p:spTree>
  </p:cSld>
  <p:clrMapOvr>
    <a:masterClrMapping/>
  </p:clrMapOvr>
  <p:transition>
    <p:newsfla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normAutofit fontScale="92500" lnSpcReduction="10000"/>
          </a:bodyPr>
          <a:lstStyle/>
          <a:p>
            <a:r>
              <a:rPr lang="en-US" dirty="0" smtClean="0"/>
              <a:t>What </a:t>
            </a:r>
            <a:r>
              <a:rPr lang="en-US" u="sng" dirty="0" smtClean="0"/>
              <a:t>have</a:t>
            </a:r>
            <a:r>
              <a:rPr lang="en-US" dirty="0" smtClean="0"/>
              <a:t> you </a:t>
            </a:r>
            <a:r>
              <a:rPr lang="en-US" u="sng" dirty="0" smtClean="0"/>
              <a:t>been doing </a:t>
            </a:r>
            <a:r>
              <a:rPr lang="en-US" dirty="0" smtClean="0"/>
              <a:t>for the last 30 minutes?</a:t>
            </a:r>
            <a:endParaRPr lang="en-US" dirty="0"/>
          </a:p>
        </p:txBody>
      </p:sp>
      <p:sp>
        <p:nvSpPr>
          <p:cNvPr id="8" name="Text Placeholder 7"/>
          <p:cNvSpPr>
            <a:spLocks noGrp="1"/>
          </p:cNvSpPr>
          <p:nvPr>
            <p:ph type="body" sz="quarter" idx="3"/>
          </p:nvPr>
        </p:nvSpPr>
        <p:spPr/>
        <p:txBody>
          <a:bodyPr>
            <a:normAutofit fontScale="92500" lnSpcReduction="10000"/>
          </a:bodyPr>
          <a:lstStyle/>
          <a:p>
            <a:r>
              <a:rPr lang="en-US" dirty="0" smtClean="0"/>
              <a:t>She has been working at that company for 3 years?</a:t>
            </a:r>
            <a:endParaRPr lang="en-US" dirty="0"/>
          </a:p>
        </p:txBody>
      </p:sp>
      <p:pic>
        <p:nvPicPr>
          <p:cNvPr id="10" name="Picture 8" descr="http://images.vector-images.com/clp1/204746/clp476532.jpg"/>
          <p:cNvPicPr>
            <a:picLocks noGrp="1" noChangeAspect="1" noChangeArrowheads="1"/>
          </p:cNvPicPr>
          <p:nvPr>
            <p:ph sz="half" idx="2"/>
          </p:nvPr>
        </p:nvPicPr>
        <p:blipFill>
          <a:blip r:embed="rId2"/>
          <a:srcRect/>
          <a:stretch>
            <a:fillRect/>
          </a:stretch>
        </p:blipFill>
        <p:spPr bwMode="auto">
          <a:xfrm>
            <a:off x="1066800" y="2743200"/>
            <a:ext cx="2977356" cy="2977356"/>
          </a:xfrm>
          <a:prstGeom prst="rect">
            <a:avLst/>
          </a:prstGeom>
          <a:noFill/>
        </p:spPr>
      </p:pic>
      <p:pic>
        <p:nvPicPr>
          <p:cNvPr id="11" name="Content Placeholder 10" descr="http://comps.canstockphoto.com/can-stock-photo_csp17638962.jpg"/>
          <p:cNvPicPr>
            <a:picLocks noGrp="1" noChangeAspect="1" noChangeArrowheads="1"/>
          </p:cNvPicPr>
          <p:nvPr>
            <p:ph sz="quarter" idx="4"/>
          </p:nvPr>
        </p:nvPicPr>
        <p:blipFill>
          <a:blip r:embed="rId3"/>
          <a:srcRect/>
          <a:stretch>
            <a:fillRect/>
          </a:stretch>
        </p:blipFill>
        <p:spPr bwMode="auto">
          <a:xfrm>
            <a:off x="5410200" y="2819400"/>
            <a:ext cx="2819400" cy="2944706"/>
          </a:xfrm>
          <a:prstGeom prst="rect">
            <a:avLst/>
          </a:prstGeom>
          <a:noFill/>
        </p:spPr>
      </p:pic>
    </p:spTree>
  </p:cSld>
  <p:clrMapOvr>
    <a:masterClrMapping/>
  </p:clrMapOvr>
  <p:transition>
    <p:newsflash/>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534400" cy="13716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Uses of  PRESENT  PERFECT   CONTINUOUS</a:t>
            </a:r>
            <a:br>
              <a:rPr lang="en-US" dirty="0" smtClean="0"/>
            </a:br>
            <a:r>
              <a:rPr lang="en-US" dirty="0" smtClean="0"/>
              <a:t/>
            </a:r>
            <a:br>
              <a:rPr lang="en-US" dirty="0" smtClean="0"/>
            </a:br>
            <a:r>
              <a:rPr lang="en-US" dirty="0" smtClean="0"/>
              <a:t/>
            </a:r>
            <a:br>
              <a:rPr lang="en-US" dirty="0" smtClean="0"/>
            </a:br>
            <a:endParaRPr lang="en-US" dirty="0"/>
          </a:p>
        </p:txBody>
      </p:sp>
      <p:sp>
        <p:nvSpPr>
          <p:cNvPr id="9" name="Text Placeholder 8"/>
          <p:cNvSpPr>
            <a:spLocks noGrp="1"/>
          </p:cNvSpPr>
          <p:nvPr>
            <p:ph type="body" idx="1"/>
          </p:nvPr>
        </p:nvSpPr>
        <p:spPr/>
        <p:txBody>
          <a:bodyPr>
            <a:normAutofit fontScale="92500" lnSpcReduction="10000"/>
          </a:bodyPr>
          <a:lstStyle/>
          <a:p>
            <a:r>
              <a:rPr lang="en-US" b="0" dirty="0" smtClean="0"/>
              <a:t>Recently , I </a:t>
            </a:r>
            <a:r>
              <a:rPr lang="en-US" u="sng" dirty="0" smtClean="0"/>
              <a:t>have been feeling </a:t>
            </a:r>
            <a:r>
              <a:rPr lang="en-US" b="0" dirty="0" smtClean="0"/>
              <a:t>really tired</a:t>
            </a:r>
            <a:endParaRPr lang="en-US" b="0" dirty="0"/>
          </a:p>
        </p:txBody>
      </p:sp>
      <p:sp>
        <p:nvSpPr>
          <p:cNvPr id="10" name="Text Placeholder 9"/>
          <p:cNvSpPr>
            <a:spLocks noGrp="1"/>
          </p:cNvSpPr>
          <p:nvPr>
            <p:ph type="body" sz="quarter" idx="3"/>
          </p:nvPr>
        </p:nvSpPr>
        <p:spPr/>
        <p:txBody>
          <a:bodyPr>
            <a:normAutofit/>
          </a:bodyPr>
          <a:lstStyle/>
          <a:p>
            <a:r>
              <a:rPr lang="en-US" dirty="0" smtClean="0"/>
              <a:t>2.Recently, lately</a:t>
            </a:r>
            <a:endParaRPr lang="en-US" dirty="0"/>
          </a:p>
        </p:txBody>
      </p:sp>
      <p:sp>
        <p:nvSpPr>
          <p:cNvPr id="7" name="Content Placeholder 6"/>
          <p:cNvSpPr>
            <a:spLocks noGrp="1"/>
          </p:cNvSpPr>
          <p:nvPr>
            <p:ph sz="quarter" idx="4"/>
          </p:nvPr>
        </p:nvSpPr>
        <p:spPr/>
        <p:txBody>
          <a:bodyPr>
            <a:normAutofit/>
          </a:bodyPr>
          <a:lstStyle/>
          <a:p>
            <a:r>
              <a:rPr lang="en-US" sz="2000" dirty="0" smtClean="0"/>
              <a:t>You can use the  Present Perfect  Continuous  WITHOUT  a duration as “ for two weeks”. Without the duration, the tense has a more general meaning of “lately”. We  often use the words “lately “ or ” recently” to emphasize the meaning.</a:t>
            </a:r>
            <a:endParaRPr lang="en-US" sz="2000" dirty="0"/>
          </a:p>
        </p:txBody>
      </p:sp>
      <p:pic>
        <p:nvPicPr>
          <p:cNvPr id="14" name="Picture 4" descr="http://1.bp.blogspot.com/-TQJS3AyIcbA/UNKgmbfVO4I/AAAAAAAAC1Y/YWC9OJ5r-oY/s1600/tired_mom.jpg"/>
          <p:cNvPicPr>
            <a:picLocks noGrp="1" noChangeAspect="1" noChangeArrowheads="1"/>
          </p:cNvPicPr>
          <p:nvPr>
            <p:ph sz="half" idx="2"/>
          </p:nvPr>
        </p:nvPicPr>
        <p:blipFill>
          <a:blip r:embed="rId2"/>
          <a:srcRect/>
          <a:stretch>
            <a:fillRect/>
          </a:stretch>
        </p:blipFill>
        <p:spPr bwMode="auto">
          <a:xfrm>
            <a:off x="381000" y="2819400"/>
            <a:ext cx="3815286" cy="2543524"/>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153400" cy="1022462"/>
          </a:xfrm>
        </p:spPr>
        <p:txBody>
          <a:bodyPr>
            <a:normAutofit fontScale="90000"/>
          </a:bodyPr>
          <a:lstStyle/>
          <a:p>
            <a:r>
              <a:rPr lang="en-US" dirty="0" smtClean="0"/>
              <a:t>Uses of  PRESENT CONTINUOUS</a:t>
            </a:r>
            <a:br>
              <a:rPr lang="en-US" dirty="0" smtClean="0"/>
            </a:br>
            <a:r>
              <a:rPr lang="en-US" dirty="0" smtClean="0"/>
              <a:t>2.</a:t>
            </a:r>
            <a:r>
              <a:rPr lang="en-US" sz="2800" dirty="0" smtClean="0"/>
              <a:t>Arrangements  for  the near  future.</a:t>
            </a:r>
            <a:r>
              <a:rPr lang="en-US" dirty="0" smtClean="0"/>
              <a:t/>
            </a:r>
            <a:br>
              <a:rPr lang="en-US" dirty="0" smtClean="0"/>
            </a:br>
            <a:endParaRPr lang="en-US" dirty="0"/>
          </a:p>
        </p:txBody>
      </p:sp>
      <p:sp>
        <p:nvSpPr>
          <p:cNvPr id="9" name="Text Placeholder 8"/>
          <p:cNvSpPr>
            <a:spLocks noGrp="1"/>
          </p:cNvSpPr>
          <p:nvPr>
            <p:ph type="body" idx="1"/>
          </p:nvPr>
        </p:nvSpPr>
        <p:spPr/>
        <p:txBody>
          <a:bodyPr>
            <a:normAutofit fontScale="92500" lnSpcReduction="10000"/>
          </a:bodyPr>
          <a:lstStyle/>
          <a:p>
            <a:r>
              <a:rPr lang="en-US" b="0" u="sng" dirty="0" smtClean="0"/>
              <a:t>I</a:t>
            </a:r>
            <a:r>
              <a:rPr lang="en-US" b="0" i="1" u="sng" dirty="0" smtClean="0"/>
              <a:t>’</a:t>
            </a:r>
            <a:r>
              <a:rPr lang="en-US" i="1" u="sng" dirty="0" smtClean="0"/>
              <a:t>m</a:t>
            </a:r>
            <a:r>
              <a:rPr lang="en-US" b="0" i="1" u="sng" dirty="0" smtClean="0"/>
              <a:t> </a:t>
            </a:r>
            <a:r>
              <a:rPr lang="en-US" i="1" u="sng" dirty="0" smtClean="0"/>
              <a:t>going to </a:t>
            </a:r>
            <a:r>
              <a:rPr lang="en-US" b="0" dirty="0" smtClean="0"/>
              <a:t>the theatre tonight.</a:t>
            </a:r>
            <a:endParaRPr lang="en-US" b="0" dirty="0"/>
          </a:p>
        </p:txBody>
      </p:sp>
      <p:sp>
        <p:nvSpPr>
          <p:cNvPr id="10" name="Text Placeholder 9"/>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p:txBody>
          <a:bodyPr>
            <a:normAutofit/>
          </a:bodyPr>
          <a:lstStyle/>
          <a:p>
            <a:r>
              <a:rPr lang="en-US" sz="2000" dirty="0" smtClean="0"/>
              <a:t>In the example you can see that the tickets are already bought.</a:t>
            </a:r>
          </a:p>
          <a:p>
            <a:r>
              <a:rPr lang="en-US" sz="2000" dirty="0" smtClean="0"/>
              <a:t>So we are talking about an arrangement for the near future.</a:t>
            </a:r>
          </a:p>
          <a:p>
            <a:r>
              <a:rPr lang="en-US" sz="2000" dirty="0" smtClean="0"/>
              <a:t>To make clear that the action is not going on now, we usually use signal words like </a:t>
            </a:r>
            <a:r>
              <a:rPr lang="en-US" sz="2000" b="1" dirty="0" smtClean="0"/>
              <a:t>tonight, tomorrow, next Friday, at noon.</a:t>
            </a:r>
            <a:endParaRPr lang="en-US" sz="2000" b="1" dirty="0"/>
          </a:p>
        </p:txBody>
      </p:sp>
      <p:pic>
        <p:nvPicPr>
          <p:cNvPr id="8" name="Picture 8" descr="http://images.crestock.com/2810000-2819999/2811344-xs.jpg"/>
          <p:cNvPicPr>
            <a:picLocks noGrp="1" noChangeAspect="1" noChangeArrowheads="1"/>
          </p:cNvPicPr>
          <p:nvPr>
            <p:ph sz="half" idx="2"/>
          </p:nvPr>
        </p:nvPicPr>
        <p:blipFill>
          <a:blip r:embed="rId2"/>
          <a:srcRect/>
          <a:stretch>
            <a:fillRect/>
          </a:stretch>
        </p:blipFill>
        <p:spPr bwMode="auto">
          <a:xfrm>
            <a:off x="958056" y="2805906"/>
            <a:ext cx="3038475" cy="3238500"/>
          </a:xfrm>
          <a:prstGeom prst="rect">
            <a:avLst/>
          </a:prstGeom>
          <a:noFill/>
        </p:spPr>
      </p:pic>
    </p:spTree>
  </p:cSld>
  <p:clrMapOvr>
    <a:masterClrMapping/>
  </p:clrMapOvr>
  <p:transition>
    <p:newsfla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normAutofit fontScale="92500" lnSpcReduction="10000"/>
          </a:bodyPr>
          <a:lstStyle/>
          <a:p>
            <a:r>
              <a:rPr lang="en-US" dirty="0" smtClean="0"/>
              <a:t>She </a:t>
            </a:r>
            <a:r>
              <a:rPr lang="en-US" u="sng" dirty="0" smtClean="0"/>
              <a:t>has been watching </a:t>
            </a:r>
            <a:r>
              <a:rPr lang="en-US" dirty="0" smtClean="0"/>
              <a:t>too much television lately.</a:t>
            </a:r>
            <a:endParaRPr lang="en-US" dirty="0"/>
          </a:p>
        </p:txBody>
      </p:sp>
      <p:sp>
        <p:nvSpPr>
          <p:cNvPr id="8" name="Text Placeholder 7"/>
          <p:cNvSpPr>
            <a:spLocks noGrp="1"/>
          </p:cNvSpPr>
          <p:nvPr>
            <p:ph type="body" sz="quarter" idx="3"/>
          </p:nvPr>
        </p:nvSpPr>
        <p:spPr/>
        <p:txBody>
          <a:bodyPr>
            <a:normAutofit fontScale="92500" lnSpcReduction="10000"/>
          </a:bodyPr>
          <a:lstStyle/>
          <a:p>
            <a:r>
              <a:rPr lang="en-US" u="sng" dirty="0" smtClean="0"/>
              <a:t>Have</a:t>
            </a:r>
            <a:r>
              <a:rPr lang="en-US" dirty="0" smtClean="0"/>
              <a:t> you </a:t>
            </a:r>
            <a:r>
              <a:rPr lang="en-US" u="sng" dirty="0" smtClean="0"/>
              <a:t>been </a:t>
            </a:r>
            <a:r>
              <a:rPr lang="en-US" dirty="0" smtClean="0"/>
              <a:t>exercising lately?</a:t>
            </a:r>
            <a:endParaRPr lang="en-US" dirty="0"/>
          </a:p>
        </p:txBody>
      </p:sp>
      <p:pic>
        <p:nvPicPr>
          <p:cNvPr id="12" name="Picture 16" descr="http://www.christart.com/IMAGES-art9ab/clipart/2668/girl-watching-television.png"/>
          <p:cNvPicPr>
            <a:picLocks noGrp="1" noChangeAspect="1" noChangeArrowheads="1"/>
          </p:cNvPicPr>
          <p:nvPr>
            <p:ph sz="half" idx="2"/>
          </p:nvPr>
        </p:nvPicPr>
        <p:blipFill>
          <a:blip r:embed="rId2"/>
          <a:srcRect/>
          <a:stretch>
            <a:fillRect/>
          </a:stretch>
        </p:blipFill>
        <p:spPr bwMode="auto">
          <a:xfrm>
            <a:off x="914400" y="2819400"/>
            <a:ext cx="2514600" cy="2857500"/>
          </a:xfrm>
          <a:prstGeom prst="rect">
            <a:avLst/>
          </a:prstGeom>
          <a:ln>
            <a:noFill/>
          </a:ln>
          <a:effectLst>
            <a:softEdge rad="112500"/>
          </a:effectLst>
        </p:spPr>
      </p:pic>
      <p:pic>
        <p:nvPicPr>
          <p:cNvPr id="13" name="Picture 18" descr="http://comps.gograph.com/aerobic-exercise_gg58159673.jpg"/>
          <p:cNvPicPr>
            <a:picLocks noGrp="1" noChangeAspect="1" noChangeArrowheads="1"/>
          </p:cNvPicPr>
          <p:nvPr>
            <p:ph sz="quarter" idx="4"/>
          </p:nvPr>
        </p:nvPicPr>
        <p:blipFill>
          <a:blip r:embed="rId3"/>
          <a:srcRect b="7143"/>
          <a:stretch>
            <a:fillRect/>
          </a:stretch>
        </p:blipFill>
        <p:spPr bwMode="auto">
          <a:xfrm>
            <a:off x="5029200" y="2514600"/>
            <a:ext cx="3333750" cy="2971795"/>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179576"/>
          </a:xfrm>
        </p:spPr>
        <p:txBody>
          <a:bodyPr>
            <a:normAutofit fontScale="90000"/>
          </a:bodyPr>
          <a:lstStyle/>
          <a:p>
            <a:r>
              <a:rPr lang="en-US" dirty="0" smtClean="0"/>
              <a:t>PRESENT  PERFECT   </a:t>
            </a:r>
            <a:r>
              <a:rPr lang="en-US" dirty="0" smtClean="0"/>
              <a:t>CONTINUOUS</a:t>
            </a:r>
            <a:br>
              <a:rPr lang="en-US" dirty="0" smtClean="0"/>
            </a:br>
            <a:r>
              <a:rPr lang="en-US" dirty="0" smtClean="0"/>
              <a:t> ADVERB PLACEMENT</a:t>
            </a:r>
            <a:br>
              <a:rPr lang="en-US" dirty="0" smtClean="0"/>
            </a:br>
            <a:endParaRPr lang="en-US" dirty="0"/>
          </a:p>
        </p:txBody>
      </p:sp>
      <p:sp>
        <p:nvSpPr>
          <p:cNvPr id="3" name="Content Placeholder 2"/>
          <p:cNvSpPr>
            <a:spLocks noGrp="1"/>
          </p:cNvSpPr>
          <p:nvPr>
            <p:ph idx="1"/>
          </p:nvPr>
        </p:nvSpPr>
        <p:spPr/>
        <p:txBody>
          <a:bodyPr/>
          <a:lstStyle/>
          <a:p>
            <a:r>
              <a:rPr lang="en-US" dirty="0" smtClean="0"/>
              <a:t>The examples below show the placement for grammar adverbs such as: always, only, never, ever, still, just, etc.</a:t>
            </a:r>
          </a:p>
          <a:p>
            <a:r>
              <a:rPr lang="en-US" dirty="0" smtClean="0"/>
              <a:t>Examples:</a:t>
            </a:r>
          </a:p>
          <a:p>
            <a:r>
              <a:rPr lang="en-US" dirty="0" smtClean="0"/>
              <a:t>You have </a:t>
            </a:r>
            <a:r>
              <a:rPr lang="en-US" b="1" u="sng" dirty="0" smtClean="0"/>
              <a:t>only</a:t>
            </a:r>
            <a:r>
              <a:rPr lang="en-US" dirty="0" smtClean="0"/>
              <a:t> been waiting here for one hour.</a:t>
            </a:r>
          </a:p>
          <a:p>
            <a:r>
              <a:rPr lang="en-US" dirty="0" smtClean="0"/>
              <a:t>Have you</a:t>
            </a:r>
            <a:r>
              <a:rPr lang="en-US" u="sng" dirty="0" smtClean="0"/>
              <a:t> </a:t>
            </a:r>
            <a:r>
              <a:rPr lang="en-US" b="1" u="sng" dirty="0" smtClean="0"/>
              <a:t>only</a:t>
            </a:r>
            <a:r>
              <a:rPr lang="en-US" dirty="0" smtClean="0"/>
              <a:t> been waiting here for one hour?</a:t>
            </a:r>
          </a:p>
          <a:p>
            <a:endParaRPr lang="en-US" dirty="0"/>
          </a:p>
        </p:txBody>
      </p:sp>
    </p:spTree>
  </p:cSld>
  <p:clrMapOvr>
    <a:masterClrMapping/>
  </p:clrMapOvr>
  <p:transition>
    <p:newsfla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838200"/>
          </a:xfrm>
        </p:spPr>
        <p:txBody>
          <a:bodyPr>
            <a:normAutofit fontScale="90000"/>
          </a:bodyPr>
          <a:lstStyle/>
          <a:p>
            <a:r>
              <a:rPr lang="en-US" sz="3900" dirty="0" smtClean="0"/>
              <a:t/>
            </a:r>
            <a:br>
              <a:rPr lang="en-US" sz="3900" dirty="0" smtClean="0"/>
            </a:br>
            <a:r>
              <a:rPr lang="en-US" sz="3900" dirty="0" smtClean="0"/>
              <a:t>PRESENT  </a:t>
            </a:r>
            <a:r>
              <a:rPr lang="en-US" sz="3900" dirty="0" smtClean="0"/>
              <a:t>PERFECT </a:t>
            </a:r>
            <a:r>
              <a:rPr lang="en-US" sz="3900" dirty="0" smtClean="0"/>
              <a:t>CONTINUOUS</a:t>
            </a:r>
            <a:r>
              <a:rPr lang="en-US" dirty="0" smtClean="0"/>
              <a:t/>
            </a:r>
            <a:br>
              <a:rPr lang="en-US" dirty="0" smtClean="0"/>
            </a:br>
            <a:r>
              <a:rPr lang="en-US" b="0" dirty="0" smtClean="0"/>
              <a:t> </a:t>
            </a:r>
            <a:r>
              <a:rPr lang="en-US" sz="2800" b="0" dirty="0" smtClean="0"/>
              <a:t>NOTE: Present Perfect Continuous is less commonly used in </a:t>
            </a:r>
            <a:r>
              <a:rPr lang="en-US" sz="2700" b="0" dirty="0" smtClean="0"/>
              <a:t>its passive form</a:t>
            </a:r>
            <a:r>
              <a:rPr lang="en-US" b="0" dirty="0" smtClean="0"/>
              <a:t>.</a:t>
            </a:r>
            <a:endParaRPr lang="en-US" dirty="0"/>
          </a:p>
        </p:txBody>
      </p:sp>
      <p:sp>
        <p:nvSpPr>
          <p:cNvPr id="3" name="Text Placeholder 2"/>
          <p:cNvSpPr>
            <a:spLocks noGrp="1"/>
          </p:cNvSpPr>
          <p:nvPr>
            <p:ph type="body" idx="1"/>
          </p:nvPr>
        </p:nvSpPr>
        <p:spPr/>
        <p:txBody>
          <a:bodyPr>
            <a:normAutofit/>
          </a:bodyPr>
          <a:lstStyle/>
          <a:p>
            <a:r>
              <a:rPr lang="en-US" sz="3000" dirty="0" smtClean="0"/>
              <a:t>active</a:t>
            </a:r>
            <a:endParaRPr lang="en-US" sz="3000" dirty="0"/>
          </a:p>
        </p:txBody>
      </p:sp>
      <p:sp>
        <p:nvSpPr>
          <p:cNvPr id="4" name="Content Placeholder 3"/>
          <p:cNvSpPr>
            <a:spLocks noGrp="1"/>
          </p:cNvSpPr>
          <p:nvPr>
            <p:ph sz="half" idx="2"/>
          </p:nvPr>
        </p:nvSpPr>
        <p:spPr/>
        <p:txBody>
          <a:bodyPr/>
          <a:lstStyle/>
          <a:p>
            <a:r>
              <a:rPr lang="en-US" dirty="0" smtClean="0"/>
              <a:t>Recently, John </a:t>
            </a:r>
            <a:r>
              <a:rPr lang="en-US" b="1" u="sng" dirty="0" smtClean="0"/>
              <a:t>has been doing</a:t>
            </a:r>
            <a:r>
              <a:rPr lang="en-US" u="sng" dirty="0" smtClean="0"/>
              <a:t> </a:t>
            </a:r>
            <a:r>
              <a:rPr lang="en-US" dirty="0" smtClean="0"/>
              <a:t>the work. </a:t>
            </a:r>
            <a:endParaRPr lang="en-US" dirty="0"/>
          </a:p>
        </p:txBody>
      </p:sp>
      <p:sp>
        <p:nvSpPr>
          <p:cNvPr id="5" name="Text Placeholder 4"/>
          <p:cNvSpPr>
            <a:spLocks noGrp="1"/>
          </p:cNvSpPr>
          <p:nvPr>
            <p:ph type="body" sz="quarter" idx="3"/>
          </p:nvPr>
        </p:nvSpPr>
        <p:spPr/>
        <p:txBody>
          <a:bodyPr>
            <a:normAutofit/>
          </a:bodyPr>
          <a:lstStyle/>
          <a:p>
            <a:r>
              <a:rPr lang="en-US" sz="3000" dirty="0" smtClean="0"/>
              <a:t>passive</a:t>
            </a:r>
            <a:endParaRPr lang="en-US" sz="3000" dirty="0"/>
          </a:p>
        </p:txBody>
      </p:sp>
      <p:sp>
        <p:nvSpPr>
          <p:cNvPr id="6" name="Content Placeholder 5"/>
          <p:cNvSpPr>
            <a:spLocks noGrp="1"/>
          </p:cNvSpPr>
          <p:nvPr>
            <p:ph sz="quarter" idx="4"/>
          </p:nvPr>
        </p:nvSpPr>
        <p:spPr/>
        <p:txBody>
          <a:bodyPr/>
          <a:lstStyle/>
          <a:p>
            <a:r>
              <a:rPr lang="en-US" dirty="0" smtClean="0"/>
              <a:t>Recently, the work </a:t>
            </a:r>
            <a:r>
              <a:rPr lang="en-US" b="1" u="sng" dirty="0" smtClean="0"/>
              <a:t>has been being done</a:t>
            </a:r>
            <a:r>
              <a:rPr lang="en-US" dirty="0" smtClean="0"/>
              <a:t> by John.</a:t>
            </a:r>
            <a:endParaRPr lang="en-US" b="1" i="1" u="sng" dirty="0"/>
          </a:p>
        </p:txBody>
      </p:sp>
    </p:spTree>
  </p:cSld>
  <p:clrMapOvr>
    <a:masterClrMapping/>
  </p:clrMapOvr>
  <p:transition>
    <p:newsflash/>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PERFECT CONTINUOUS</a:t>
            </a:r>
            <a:endParaRPr lang="en-US" dirty="0"/>
          </a:p>
        </p:txBody>
      </p:sp>
      <p:sp>
        <p:nvSpPr>
          <p:cNvPr id="3" name="Content Placeholder 2"/>
          <p:cNvSpPr>
            <a:spLocks noGrp="1"/>
          </p:cNvSpPr>
          <p:nvPr>
            <p:ph idx="1"/>
          </p:nvPr>
        </p:nvSpPr>
        <p:spPr/>
        <p:txBody>
          <a:bodyPr/>
          <a:lstStyle/>
          <a:p>
            <a:r>
              <a:rPr lang="en-US" dirty="0" smtClean="0"/>
              <a:t>1.I'm exhausted. I</a:t>
            </a:r>
            <a:r>
              <a:rPr lang="en-US" dirty="0" smtClean="0"/>
              <a:t>_______________(study) </a:t>
            </a:r>
            <a:r>
              <a:rPr lang="en-US" dirty="0" smtClean="0"/>
              <a:t>in the </a:t>
            </a:r>
            <a:r>
              <a:rPr lang="en-US" dirty="0" smtClean="0"/>
              <a:t>library</a:t>
            </a:r>
            <a:r>
              <a:rPr lang="en-US" dirty="0" smtClean="0"/>
              <a:t> </a:t>
            </a:r>
            <a:r>
              <a:rPr lang="en-US" dirty="0" smtClean="0"/>
              <a:t>all day</a:t>
            </a:r>
            <a:r>
              <a:rPr lang="en-US" dirty="0" smtClean="0"/>
              <a:t>.</a:t>
            </a:r>
            <a:endParaRPr lang="en-US" dirty="0" smtClean="0"/>
          </a:p>
          <a:p>
            <a:r>
              <a:rPr lang="en-US" dirty="0" smtClean="0"/>
              <a:t>2.It_______________ (</a:t>
            </a:r>
            <a:r>
              <a:rPr lang="en-US" dirty="0" smtClean="0"/>
              <a:t> </a:t>
            </a:r>
            <a:r>
              <a:rPr lang="en-US" dirty="0" smtClean="0"/>
              <a:t>snow) </a:t>
            </a:r>
            <a:r>
              <a:rPr lang="en-US" dirty="0" smtClean="0"/>
              <a:t>a lot this week</a:t>
            </a:r>
            <a:r>
              <a:rPr lang="en-US" dirty="0" smtClean="0"/>
              <a:t>.</a:t>
            </a:r>
          </a:p>
          <a:p>
            <a:r>
              <a:rPr lang="en-US" dirty="0" smtClean="0"/>
              <a:t>3.</a:t>
            </a:r>
            <a:r>
              <a:rPr lang="en-US" dirty="0" smtClean="0"/>
              <a:t> your brother and sister been getting along?</a:t>
            </a:r>
            <a:br>
              <a:rPr lang="en-US" dirty="0" smtClean="0"/>
            </a:br>
            <a:r>
              <a:rPr lang="en-US" dirty="0" smtClean="0"/>
              <a:t>4.How </a:t>
            </a:r>
            <a:r>
              <a:rPr lang="en-US" dirty="0" smtClean="0"/>
              <a:t>long </a:t>
            </a:r>
            <a:r>
              <a:rPr lang="en-US" dirty="0" smtClean="0"/>
              <a:t>______(you/teach)</a:t>
            </a:r>
            <a:r>
              <a:rPr lang="en-US" dirty="0" smtClean="0"/>
              <a:t>  German</a:t>
            </a:r>
            <a:r>
              <a:rPr lang="en-US" dirty="0" smtClean="0"/>
              <a:t>?</a:t>
            </a:r>
          </a:p>
          <a:p>
            <a:r>
              <a:rPr lang="en-US" dirty="0" smtClean="0"/>
              <a:t>5. We _______(watch) TV</a:t>
            </a:r>
            <a:r>
              <a:rPr lang="en-US" dirty="0" smtClean="0"/>
              <a:t> </a:t>
            </a:r>
            <a:r>
              <a:rPr lang="en-US" dirty="0" smtClean="0"/>
              <a:t>for</a:t>
            </a:r>
            <a:r>
              <a:rPr lang="en-US" dirty="0" smtClean="0"/>
              <a:t> 3 hours</a:t>
            </a:r>
            <a:r>
              <a:rPr lang="en-US" dirty="0" smtClean="0"/>
              <a:t>.</a:t>
            </a:r>
          </a:p>
          <a:p>
            <a:r>
              <a:rPr lang="en-US" dirty="0" smtClean="0"/>
              <a:t>6. You _______(work)</a:t>
            </a:r>
            <a:r>
              <a:rPr lang="en-US" dirty="0" smtClean="0"/>
              <a:t>  too hard today.</a:t>
            </a:r>
            <a:endParaRPr lang="en-US"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PERFECT CONTINUOUS</a:t>
            </a:r>
            <a:endParaRPr lang="en-US" dirty="0"/>
          </a:p>
        </p:txBody>
      </p:sp>
      <p:sp>
        <p:nvSpPr>
          <p:cNvPr id="3" name="Content Placeholder 2"/>
          <p:cNvSpPr>
            <a:spLocks noGrp="1"/>
          </p:cNvSpPr>
          <p:nvPr>
            <p:ph idx="1"/>
          </p:nvPr>
        </p:nvSpPr>
        <p:spPr>
          <a:xfrm>
            <a:off x="228600" y="1600201"/>
            <a:ext cx="8458200" cy="4800600"/>
          </a:xfrm>
        </p:spPr>
        <p:txBody>
          <a:bodyPr/>
          <a:lstStyle/>
          <a:p>
            <a:r>
              <a:rPr lang="en-US" dirty="0" smtClean="0"/>
              <a:t>1.I'm exhausted. </a:t>
            </a:r>
            <a:r>
              <a:rPr lang="en-US" dirty="0" smtClean="0"/>
              <a:t>I </a:t>
            </a:r>
            <a:r>
              <a:rPr lang="en-US" u="sng" dirty="0" smtClean="0"/>
              <a:t>have been studying</a:t>
            </a:r>
            <a:r>
              <a:rPr lang="en-US" u="sng" dirty="0" smtClean="0"/>
              <a:t> </a:t>
            </a:r>
            <a:r>
              <a:rPr lang="en-US" dirty="0" smtClean="0"/>
              <a:t>(study) </a:t>
            </a:r>
            <a:r>
              <a:rPr lang="en-US" dirty="0" smtClean="0"/>
              <a:t>in the </a:t>
            </a:r>
            <a:r>
              <a:rPr lang="en-US" dirty="0" smtClean="0"/>
              <a:t>library</a:t>
            </a:r>
            <a:r>
              <a:rPr lang="en-US" dirty="0" smtClean="0"/>
              <a:t> </a:t>
            </a:r>
            <a:r>
              <a:rPr lang="en-US" dirty="0" smtClean="0"/>
              <a:t>all day</a:t>
            </a:r>
            <a:r>
              <a:rPr lang="en-US" dirty="0" smtClean="0"/>
              <a:t>.</a:t>
            </a:r>
            <a:endParaRPr lang="en-US" dirty="0" smtClean="0"/>
          </a:p>
          <a:p>
            <a:r>
              <a:rPr lang="en-US" dirty="0" smtClean="0"/>
              <a:t>2.It_______________ (</a:t>
            </a:r>
            <a:r>
              <a:rPr lang="en-US" dirty="0" smtClean="0"/>
              <a:t> </a:t>
            </a:r>
            <a:r>
              <a:rPr lang="en-US" dirty="0" smtClean="0"/>
              <a:t>snow) </a:t>
            </a:r>
            <a:r>
              <a:rPr lang="en-US" dirty="0" smtClean="0"/>
              <a:t>a lot this week</a:t>
            </a:r>
            <a:r>
              <a:rPr lang="en-US" dirty="0" smtClean="0"/>
              <a:t>.</a:t>
            </a:r>
          </a:p>
          <a:p>
            <a:r>
              <a:rPr lang="en-US" dirty="0" smtClean="0"/>
              <a:t>3. </a:t>
            </a:r>
            <a:r>
              <a:rPr lang="en-US" dirty="0" smtClean="0"/>
              <a:t>_______(you/get) </a:t>
            </a:r>
            <a:r>
              <a:rPr lang="en-US" dirty="0" smtClean="0"/>
              <a:t>brother and sister  </a:t>
            </a:r>
            <a:r>
              <a:rPr lang="en-US" dirty="0" smtClean="0"/>
              <a:t>_______ along?</a:t>
            </a:r>
            <a:r>
              <a:rPr lang="en-US" dirty="0" smtClean="0"/>
              <a:t/>
            </a:r>
            <a:br>
              <a:rPr lang="en-US" dirty="0" smtClean="0"/>
            </a:br>
            <a:r>
              <a:rPr lang="en-US" dirty="0" smtClean="0"/>
              <a:t>4.How </a:t>
            </a:r>
            <a:r>
              <a:rPr lang="en-US" dirty="0" smtClean="0"/>
              <a:t>long </a:t>
            </a:r>
            <a:r>
              <a:rPr lang="en-US" dirty="0" smtClean="0"/>
              <a:t>______(you/teach)</a:t>
            </a:r>
            <a:r>
              <a:rPr lang="en-US" dirty="0" smtClean="0"/>
              <a:t>  German</a:t>
            </a:r>
            <a:r>
              <a:rPr lang="en-US" dirty="0" smtClean="0"/>
              <a:t>?</a:t>
            </a:r>
          </a:p>
          <a:p>
            <a:r>
              <a:rPr lang="en-US" dirty="0" smtClean="0"/>
              <a:t>5. We _______(watch) TV</a:t>
            </a:r>
            <a:r>
              <a:rPr lang="en-US" dirty="0" smtClean="0"/>
              <a:t> </a:t>
            </a:r>
            <a:r>
              <a:rPr lang="en-US" dirty="0" smtClean="0"/>
              <a:t>for</a:t>
            </a:r>
            <a:r>
              <a:rPr lang="en-US" dirty="0" smtClean="0"/>
              <a:t> 3 hours</a:t>
            </a:r>
            <a:r>
              <a:rPr lang="en-US" dirty="0" smtClean="0"/>
              <a:t>.</a:t>
            </a:r>
          </a:p>
          <a:p>
            <a:r>
              <a:rPr lang="en-US" dirty="0" smtClean="0"/>
              <a:t>6. You _______(work)</a:t>
            </a:r>
            <a:r>
              <a:rPr lang="en-US" dirty="0" smtClean="0"/>
              <a:t>  too hard today.</a:t>
            </a:r>
            <a:endParaRPr lang="en-US"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PERFECT CONTINUOUS</a:t>
            </a:r>
            <a:endParaRPr lang="en-US" dirty="0"/>
          </a:p>
        </p:txBody>
      </p:sp>
      <p:sp>
        <p:nvSpPr>
          <p:cNvPr id="3" name="Content Placeholder 2"/>
          <p:cNvSpPr>
            <a:spLocks noGrp="1"/>
          </p:cNvSpPr>
          <p:nvPr>
            <p:ph idx="1"/>
          </p:nvPr>
        </p:nvSpPr>
        <p:spPr>
          <a:xfrm>
            <a:off x="228600" y="1600201"/>
            <a:ext cx="8458200" cy="4800600"/>
          </a:xfrm>
        </p:spPr>
        <p:txBody>
          <a:bodyPr>
            <a:normAutofit/>
          </a:bodyPr>
          <a:lstStyle/>
          <a:p>
            <a:r>
              <a:rPr lang="en-US" dirty="0" smtClean="0"/>
              <a:t>1.I'm exhausted. </a:t>
            </a:r>
            <a:r>
              <a:rPr lang="en-US" dirty="0" smtClean="0"/>
              <a:t>I </a:t>
            </a:r>
            <a:r>
              <a:rPr lang="en-US" u="sng" dirty="0" smtClean="0"/>
              <a:t>have been studying</a:t>
            </a:r>
            <a:r>
              <a:rPr lang="en-US" u="sng" dirty="0" smtClean="0"/>
              <a:t> </a:t>
            </a:r>
            <a:r>
              <a:rPr lang="en-US" dirty="0" smtClean="0"/>
              <a:t>(study) </a:t>
            </a:r>
            <a:r>
              <a:rPr lang="en-US" dirty="0" smtClean="0"/>
              <a:t>in the </a:t>
            </a:r>
            <a:r>
              <a:rPr lang="en-US" dirty="0" smtClean="0"/>
              <a:t>library</a:t>
            </a:r>
            <a:r>
              <a:rPr lang="en-US" dirty="0" smtClean="0"/>
              <a:t> </a:t>
            </a:r>
            <a:r>
              <a:rPr lang="en-US" dirty="0" smtClean="0"/>
              <a:t>all day</a:t>
            </a:r>
            <a:r>
              <a:rPr lang="en-US" dirty="0" smtClean="0"/>
              <a:t>.</a:t>
            </a:r>
            <a:endParaRPr lang="en-US" dirty="0" smtClean="0"/>
          </a:p>
          <a:p>
            <a:r>
              <a:rPr lang="en-US" dirty="0" smtClean="0"/>
              <a:t>2.It </a:t>
            </a:r>
            <a:r>
              <a:rPr lang="en-US" u="sng" dirty="0" smtClean="0"/>
              <a:t>has been snowing</a:t>
            </a:r>
            <a:r>
              <a:rPr lang="en-US" dirty="0" smtClean="0"/>
              <a:t> (</a:t>
            </a:r>
            <a:r>
              <a:rPr lang="en-US" dirty="0" smtClean="0"/>
              <a:t> </a:t>
            </a:r>
            <a:r>
              <a:rPr lang="en-US" dirty="0" smtClean="0"/>
              <a:t>snow) </a:t>
            </a:r>
            <a:r>
              <a:rPr lang="en-US" dirty="0" smtClean="0"/>
              <a:t>a lot this week</a:t>
            </a:r>
            <a:r>
              <a:rPr lang="en-US" dirty="0" smtClean="0"/>
              <a:t>.</a:t>
            </a:r>
          </a:p>
          <a:p>
            <a:r>
              <a:rPr lang="en-US" dirty="0" smtClean="0"/>
              <a:t>3</a:t>
            </a:r>
            <a:r>
              <a:rPr lang="en-US" dirty="0" smtClean="0"/>
              <a:t>. </a:t>
            </a:r>
            <a:r>
              <a:rPr lang="en-US" dirty="0" smtClean="0"/>
              <a:t>_______Have/get)your </a:t>
            </a:r>
            <a:r>
              <a:rPr lang="en-US" dirty="0" smtClean="0"/>
              <a:t>brother and sister  </a:t>
            </a:r>
            <a:r>
              <a:rPr lang="en-US" dirty="0" smtClean="0"/>
              <a:t>__________along</a:t>
            </a:r>
            <a:r>
              <a:rPr lang="en-US" dirty="0" smtClean="0"/>
              <a:t>? </a:t>
            </a:r>
            <a:br>
              <a:rPr lang="en-US" dirty="0" smtClean="0"/>
            </a:br>
            <a:r>
              <a:rPr lang="en-US" dirty="0" smtClean="0"/>
              <a:t>4.How </a:t>
            </a:r>
            <a:r>
              <a:rPr lang="en-US" dirty="0" smtClean="0"/>
              <a:t>long </a:t>
            </a:r>
            <a:r>
              <a:rPr lang="en-US" dirty="0" smtClean="0"/>
              <a:t>______(you/teach)</a:t>
            </a:r>
            <a:r>
              <a:rPr lang="en-US" dirty="0" smtClean="0"/>
              <a:t>  German</a:t>
            </a:r>
            <a:r>
              <a:rPr lang="en-US" dirty="0" smtClean="0"/>
              <a:t>?</a:t>
            </a:r>
          </a:p>
          <a:p>
            <a:r>
              <a:rPr lang="en-US" dirty="0" smtClean="0"/>
              <a:t>5. We _______(watch) TV</a:t>
            </a:r>
            <a:r>
              <a:rPr lang="en-US" dirty="0" smtClean="0"/>
              <a:t> </a:t>
            </a:r>
            <a:r>
              <a:rPr lang="en-US" dirty="0" smtClean="0"/>
              <a:t>for</a:t>
            </a:r>
            <a:r>
              <a:rPr lang="en-US" dirty="0" smtClean="0"/>
              <a:t> 3 hours</a:t>
            </a:r>
            <a:r>
              <a:rPr lang="en-US" dirty="0" smtClean="0"/>
              <a:t>.</a:t>
            </a:r>
          </a:p>
          <a:p>
            <a:r>
              <a:rPr lang="en-US" dirty="0" smtClean="0"/>
              <a:t>6. You _______(work)</a:t>
            </a:r>
            <a:r>
              <a:rPr lang="en-US" dirty="0" smtClean="0"/>
              <a:t>  too hard today.</a:t>
            </a:r>
            <a:endParaRPr lang="en-US"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PERFECT CONTINUOUS</a:t>
            </a:r>
            <a:endParaRPr lang="en-US" dirty="0"/>
          </a:p>
        </p:txBody>
      </p:sp>
      <p:sp>
        <p:nvSpPr>
          <p:cNvPr id="3" name="Content Placeholder 2"/>
          <p:cNvSpPr>
            <a:spLocks noGrp="1"/>
          </p:cNvSpPr>
          <p:nvPr>
            <p:ph idx="1"/>
          </p:nvPr>
        </p:nvSpPr>
        <p:spPr>
          <a:xfrm>
            <a:off x="228600" y="1600201"/>
            <a:ext cx="8458200" cy="4800600"/>
          </a:xfrm>
        </p:spPr>
        <p:txBody>
          <a:bodyPr/>
          <a:lstStyle/>
          <a:p>
            <a:r>
              <a:rPr lang="en-US" dirty="0" smtClean="0"/>
              <a:t>1.I'm exhausted. </a:t>
            </a:r>
            <a:r>
              <a:rPr lang="en-US" dirty="0" smtClean="0"/>
              <a:t>I </a:t>
            </a:r>
            <a:r>
              <a:rPr lang="en-US" u="sng" dirty="0" smtClean="0"/>
              <a:t>have been studying</a:t>
            </a:r>
            <a:r>
              <a:rPr lang="en-US" u="sng" dirty="0" smtClean="0"/>
              <a:t> </a:t>
            </a:r>
            <a:r>
              <a:rPr lang="en-US" dirty="0" smtClean="0"/>
              <a:t>(study) </a:t>
            </a:r>
            <a:r>
              <a:rPr lang="en-US" dirty="0" smtClean="0"/>
              <a:t>in the </a:t>
            </a:r>
            <a:r>
              <a:rPr lang="en-US" dirty="0" smtClean="0"/>
              <a:t>library</a:t>
            </a:r>
            <a:r>
              <a:rPr lang="en-US" dirty="0" smtClean="0"/>
              <a:t> </a:t>
            </a:r>
            <a:r>
              <a:rPr lang="en-US" dirty="0" smtClean="0"/>
              <a:t>all day</a:t>
            </a:r>
            <a:r>
              <a:rPr lang="en-US" dirty="0" smtClean="0"/>
              <a:t>.</a:t>
            </a:r>
            <a:endParaRPr lang="en-US" dirty="0" smtClean="0"/>
          </a:p>
          <a:p>
            <a:r>
              <a:rPr lang="en-US" dirty="0" smtClean="0"/>
              <a:t>2.It </a:t>
            </a:r>
            <a:r>
              <a:rPr lang="en-US" u="sng" dirty="0" smtClean="0"/>
              <a:t>has been snowing</a:t>
            </a:r>
            <a:r>
              <a:rPr lang="en-US" u="sng" dirty="0" smtClean="0"/>
              <a:t> </a:t>
            </a:r>
            <a:r>
              <a:rPr lang="en-US" dirty="0" smtClean="0"/>
              <a:t>(</a:t>
            </a:r>
            <a:r>
              <a:rPr lang="en-US" dirty="0" smtClean="0"/>
              <a:t> </a:t>
            </a:r>
            <a:r>
              <a:rPr lang="en-US" dirty="0" smtClean="0"/>
              <a:t>snow) </a:t>
            </a:r>
            <a:r>
              <a:rPr lang="en-US" dirty="0" smtClean="0"/>
              <a:t>a lot this week</a:t>
            </a:r>
            <a:r>
              <a:rPr lang="en-US" dirty="0" smtClean="0"/>
              <a:t>.</a:t>
            </a:r>
          </a:p>
          <a:p>
            <a:r>
              <a:rPr lang="en-US" dirty="0" smtClean="0"/>
              <a:t>3.</a:t>
            </a:r>
            <a:r>
              <a:rPr lang="en-US" dirty="0" smtClean="0"/>
              <a:t>  </a:t>
            </a:r>
            <a:r>
              <a:rPr lang="en-US" u="sng" dirty="0" smtClean="0"/>
              <a:t>Have</a:t>
            </a:r>
            <a:r>
              <a:rPr lang="en-US" u="sng" dirty="0" smtClean="0"/>
              <a:t> </a:t>
            </a:r>
            <a:r>
              <a:rPr lang="en-US" dirty="0" smtClean="0"/>
              <a:t>(you/get)  </a:t>
            </a:r>
            <a:r>
              <a:rPr lang="en-US" dirty="0" smtClean="0"/>
              <a:t>brother and sister </a:t>
            </a:r>
            <a:r>
              <a:rPr lang="en-US" dirty="0" smtClean="0"/>
              <a:t> </a:t>
            </a:r>
            <a:r>
              <a:rPr lang="en-US" u="sng" dirty="0" smtClean="0"/>
              <a:t>been getting</a:t>
            </a:r>
            <a:r>
              <a:rPr lang="en-US" u="sng" dirty="0" smtClean="0"/>
              <a:t> </a:t>
            </a:r>
            <a:r>
              <a:rPr lang="en-US" dirty="0" smtClean="0"/>
              <a:t>along</a:t>
            </a:r>
            <a:r>
              <a:rPr lang="en-US" dirty="0" smtClean="0"/>
              <a:t>?</a:t>
            </a:r>
            <a:br>
              <a:rPr lang="en-US" dirty="0" smtClean="0"/>
            </a:br>
            <a:r>
              <a:rPr lang="en-US" dirty="0" smtClean="0"/>
              <a:t>4.How </a:t>
            </a:r>
            <a:r>
              <a:rPr lang="en-US" dirty="0" smtClean="0"/>
              <a:t>long </a:t>
            </a:r>
            <a:r>
              <a:rPr lang="en-US" dirty="0" smtClean="0"/>
              <a:t>______(you/teach)</a:t>
            </a:r>
            <a:r>
              <a:rPr lang="en-US" dirty="0" smtClean="0"/>
              <a:t>  German</a:t>
            </a:r>
            <a:r>
              <a:rPr lang="en-US" dirty="0" smtClean="0"/>
              <a:t>?</a:t>
            </a:r>
          </a:p>
          <a:p>
            <a:r>
              <a:rPr lang="en-US" dirty="0" smtClean="0"/>
              <a:t>5. We _______(watch) TV</a:t>
            </a:r>
            <a:r>
              <a:rPr lang="en-US" dirty="0" smtClean="0"/>
              <a:t> </a:t>
            </a:r>
            <a:r>
              <a:rPr lang="en-US" dirty="0" smtClean="0"/>
              <a:t>for</a:t>
            </a:r>
            <a:r>
              <a:rPr lang="en-US" dirty="0" smtClean="0"/>
              <a:t> 3 hours</a:t>
            </a:r>
            <a:r>
              <a:rPr lang="en-US" dirty="0" smtClean="0"/>
              <a:t>.</a:t>
            </a:r>
          </a:p>
          <a:p>
            <a:r>
              <a:rPr lang="en-US" dirty="0" smtClean="0"/>
              <a:t>6. You _______(work)</a:t>
            </a:r>
            <a:r>
              <a:rPr lang="en-US" dirty="0" smtClean="0"/>
              <a:t>  too hard today.</a:t>
            </a:r>
            <a:endParaRPr lang="en-US"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PERFECT CONTINUOUS</a:t>
            </a:r>
            <a:endParaRPr lang="en-US" dirty="0"/>
          </a:p>
        </p:txBody>
      </p:sp>
      <p:sp>
        <p:nvSpPr>
          <p:cNvPr id="3" name="Content Placeholder 2"/>
          <p:cNvSpPr>
            <a:spLocks noGrp="1"/>
          </p:cNvSpPr>
          <p:nvPr>
            <p:ph idx="1"/>
          </p:nvPr>
        </p:nvSpPr>
        <p:spPr>
          <a:xfrm>
            <a:off x="152400" y="1600200"/>
            <a:ext cx="8839200" cy="5029199"/>
          </a:xfrm>
        </p:spPr>
        <p:txBody>
          <a:bodyPr/>
          <a:lstStyle/>
          <a:p>
            <a:r>
              <a:rPr lang="en-US" dirty="0" smtClean="0"/>
              <a:t>1.I'm exhausted. </a:t>
            </a:r>
            <a:r>
              <a:rPr lang="en-US" dirty="0" smtClean="0"/>
              <a:t>I </a:t>
            </a:r>
            <a:r>
              <a:rPr lang="en-US" u="sng" dirty="0" smtClean="0"/>
              <a:t>have been studying</a:t>
            </a:r>
            <a:r>
              <a:rPr lang="en-US" u="sng" dirty="0" smtClean="0"/>
              <a:t> </a:t>
            </a:r>
            <a:r>
              <a:rPr lang="en-US" dirty="0" smtClean="0"/>
              <a:t>(study) </a:t>
            </a:r>
            <a:r>
              <a:rPr lang="en-US" dirty="0" smtClean="0"/>
              <a:t>in the </a:t>
            </a:r>
            <a:r>
              <a:rPr lang="en-US" dirty="0" smtClean="0"/>
              <a:t>library</a:t>
            </a:r>
            <a:r>
              <a:rPr lang="en-US" dirty="0" smtClean="0"/>
              <a:t> </a:t>
            </a:r>
            <a:r>
              <a:rPr lang="en-US" dirty="0" smtClean="0"/>
              <a:t>all day</a:t>
            </a:r>
            <a:r>
              <a:rPr lang="en-US" dirty="0" smtClean="0"/>
              <a:t>.</a:t>
            </a:r>
            <a:endParaRPr lang="en-US" dirty="0" smtClean="0"/>
          </a:p>
          <a:p>
            <a:r>
              <a:rPr lang="en-US" dirty="0" smtClean="0"/>
              <a:t>2.It  </a:t>
            </a:r>
            <a:r>
              <a:rPr lang="en-US" u="sng" dirty="0" smtClean="0"/>
              <a:t>has been snowing</a:t>
            </a:r>
            <a:r>
              <a:rPr lang="en-US" dirty="0" smtClean="0"/>
              <a:t> (</a:t>
            </a:r>
            <a:r>
              <a:rPr lang="en-US" dirty="0" smtClean="0"/>
              <a:t> </a:t>
            </a:r>
            <a:r>
              <a:rPr lang="en-US" dirty="0" smtClean="0"/>
              <a:t>snow) </a:t>
            </a:r>
            <a:r>
              <a:rPr lang="en-US" dirty="0" smtClean="0"/>
              <a:t>a lot this week</a:t>
            </a:r>
            <a:r>
              <a:rPr lang="en-US" dirty="0" smtClean="0"/>
              <a:t>.</a:t>
            </a:r>
          </a:p>
          <a:p>
            <a:r>
              <a:rPr lang="en-US" dirty="0" smtClean="0"/>
              <a:t>3.</a:t>
            </a:r>
            <a:r>
              <a:rPr lang="en-US" dirty="0" smtClean="0"/>
              <a:t> </a:t>
            </a:r>
            <a:r>
              <a:rPr lang="en-US" u="sng" dirty="0" smtClean="0"/>
              <a:t>Have</a:t>
            </a:r>
            <a:r>
              <a:rPr lang="en-US" dirty="0" smtClean="0"/>
              <a:t>(you/get) </a:t>
            </a:r>
            <a:r>
              <a:rPr lang="en-US" dirty="0" smtClean="0"/>
              <a:t>brother and sister </a:t>
            </a:r>
            <a:r>
              <a:rPr lang="en-US" dirty="0" smtClean="0"/>
              <a:t> </a:t>
            </a:r>
            <a:r>
              <a:rPr lang="en-US" u="sng" dirty="0" smtClean="0"/>
              <a:t>been </a:t>
            </a:r>
            <a:r>
              <a:rPr lang="en-US" u="sng" dirty="0" err="1" smtClean="0"/>
              <a:t>getting</a:t>
            </a:r>
            <a:r>
              <a:rPr lang="en-US" dirty="0" err="1" smtClean="0"/>
              <a:t>along</a:t>
            </a:r>
            <a:r>
              <a:rPr lang="en-US" dirty="0" smtClean="0"/>
              <a:t>?</a:t>
            </a:r>
            <a:br>
              <a:rPr lang="en-US" dirty="0" smtClean="0"/>
            </a:br>
            <a:r>
              <a:rPr lang="en-US" dirty="0" smtClean="0"/>
              <a:t>4. How </a:t>
            </a:r>
            <a:r>
              <a:rPr lang="en-US" dirty="0" smtClean="0"/>
              <a:t>long </a:t>
            </a:r>
            <a:r>
              <a:rPr lang="en-US" dirty="0" smtClean="0"/>
              <a:t>_</a:t>
            </a:r>
            <a:r>
              <a:rPr lang="en-US" u="sng" dirty="0" smtClean="0"/>
              <a:t>have you been teaching </a:t>
            </a:r>
            <a:r>
              <a:rPr lang="en-US" dirty="0" smtClean="0"/>
              <a:t>(you/teach</a:t>
            </a:r>
            <a:r>
              <a:rPr lang="en-US" dirty="0" smtClean="0"/>
              <a:t>) </a:t>
            </a:r>
            <a:r>
              <a:rPr lang="en-US" dirty="0" smtClean="0"/>
              <a:t>German?</a:t>
            </a:r>
          </a:p>
          <a:p>
            <a:r>
              <a:rPr lang="en-US" dirty="0" smtClean="0"/>
              <a:t>5. We _______(watch) TV</a:t>
            </a:r>
            <a:r>
              <a:rPr lang="en-US" dirty="0" smtClean="0"/>
              <a:t> </a:t>
            </a:r>
            <a:r>
              <a:rPr lang="en-US" dirty="0" smtClean="0"/>
              <a:t>for</a:t>
            </a:r>
            <a:r>
              <a:rPr lang="en-US" dirty="0" smtClean="0"/>
              <a:t> 3 hours</a:t>
            </a:r>
            <a:r>
              <a:rPr lang="en-US" dirty="0" smtClean="0"/>
              <a:t>.</a:t>
            </a:r>
          </a:p>
          <a:p>
            <a:r>
              <a:rPr lang="en-US" dirty="0" smtClean="0"/>
              <a:t>6. You _______(work)</a:t>
            </a:r>
            <a:r>
              <a:rPr lang="en-US" dirty="0" smtClean="0"/>
              <a:t>  too hard today.</a:t>
            </a:r>
            <a:endParaRPr lang="en-US"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PERFECT CONTINUOUS</a:t>
            </a:r>
            <a:endParaRPr lang="en-US" dirty="0"/>
          </a:p>
        </p:txBody>
      </p:sp>
      <p:sp>
        <p:nvSpPr>
          <p:cNvPr id="3" name="Content Placeholder 2"/>
          <p:cNvSpPr>
            <a:spLocks noGrp="1"/>
          </p:cNvSpPr>
          <p:nvPr>
            <p:ph idx="1"/>
          </p:nvPr>
        </p:nvSpPr>
        <p:spPr>
          <a:xfrm>
            <a:off x="152400" y="1600200"/>
            <a:ext cx="8839200" cy="5029199"/>
          </a:xfrm>
        </p:spPr>
        <p:txBody>
          <a:bodyPr/>
          <a:lstStyle/>
          <a:p>
            <a:r>
              <a:rPr lang="en-US" dirty="0" smtClean="0"/>
              <a:t>1.I'm exhausted. </a:t>
            </a:r>
            <a:r>
              <a:rPr lang="en-US" dirty="0" smtClean="0"/>
              <a:t>I </a:t>
            </a:r>
            <a:r>
              <a:rPr lang="en-US" u="sng" dirty="0" smtClean="0"/>
              <a:t>have been studying</a:t>
            </a:r>
            <a:r>
              <a:rPr lang="en-US" u="sng" dirty="0" smtClean="0"/>
              <a:t> </a:t>
            </a:r>
            <a:r>
              <a:rPr lang="en-US" dirty="0" smtClean="0"/>
              <a:t>(study) </a:t>
            </a:r>
            <a:r>
              <a:rPr lang="en-US" dirty="0" smtClean="0"/>
              <a:t>in the </a:t>
            </a:r>
            <a:r>
              <a:rPr lang="en-US" dirty="0" smtClean="0"/>
              <a:t>library</a:t>
            </a:r>
            <a:r>
              <a:rPr lang="en-US" dirty="0" smtClean="0"/>
              <a:t> </a:t>
            </a:r>
            <a:r>
              <a:rPr lang="en-US" dirty="0" smtClean="0"/>
              <a:t>all day</a:t>
            </a:r>
            <a:r>
              <a:rPr lang="en-US" dirty="0" smtClean="0"/>
              <a:t>.</a:t>
            </a:r>
            <a:endParaRPr lang="en-US" dirty="0" smtClean="0"/>
          </a:p>
          <a:p>
            <a:r>
              <a:rPr lang="en-US" dirty="0" smtClean="0"/>
              <a:t>2.It </a:t>
            </a:r>
            <a:r>
              <a:rPr lang="en-US" u="sng" dirty="0" smtClean="0"/>
              <a:t>has been snowing</a:t>
            </a:r>
            <a:r>
              <a:rPr lang="en-US" u="sng" dirty="0" smtClean="0"/>
              <a:t> </a:t>
            </a:r>
            <a:r>
              <a:rPr lang="en-US" dirty="0" smtClean="0"/>
              <a:t> (</a:t>
            </a:r>
            <a:r>
              <a:rPr lang="en-US" dirty="0" smtClean="0"/>
              <a:t> </a:t>
            </a:r>
            <a:r>
              <a:rPr lang="en-US" dirty="0" smtClean="0"/>
              <a:t>snow) </a:t>
            </a:r>
            <a:r>
              <a:rPr lang="en-US" dirty="0" smtClean="0"/>
              <a:t>a lot this week</a:t>
            </a:r>
            <a:r>
              <a:rPr lang="en-US" dirty="0" smtClean="0"/>
              <a:t>.</a:t>
            </a:r>
          </a:p>
          <a:p>
            <a:r>
              <a:rPr lang="en-US" dirty="0" smtClean="0"/>
              <a:t>3.</a:t>
            </a:r>
            <a:r>
              <a:rPr lang="en-US" dirty="0" smtClean="0"/>
              <a:t> </a:t>
            </a:r>
            <a:r>
              <a:rPr lang="en-US" u="sng" dirty="0" smtClean="0"/>
              <a:t>Have </a:t>
            </a:r>
            <a:r>
              <a:rPr lang="en-US" dirty="0" smtClean="0"/>
              <a:t>(you/get) </a:t>
            </a:r>
            <a:r>
              <a:rPr lang="en-US" dirty="0" smtClean="0"/>
              <a:t>brother and sister </a:t>
            </a:r>
            <a:r>
              <a:rPr lang="en-US" dirty="0" smtClean="0"/>
              <a:t> </a:t>
            </a:r>
            <a:r>
              <a:rPr lang="en-US" u="sng" dirty="0" smtClean="0"/>
              <a:t>been getting</a:t>
            </a:r>
            <a:r>
              <a:rPr lang="en-US" u="sng" dirty="0" smtClean="0"/>
              <a:t> </a:t>
            </a:r>
            <a:r>
              <a:rPr lang="en-US" dirty="0" smtClean="0"/>
              <a:t>along</a:t>
            </a:r>
            <a:r>
              <a:rPr lang="en-US" dirty="0" smtClean="0"/>
              <a:t>?</a:t>
            </a:r>
            <a:br>
              <a:rPr lang="en-US" dirty="0" smtClean="0"/>
            </a:br>
            <a:r>
              <a:rPr lang="en-US" dirty="0" smtClean="0"/>
              <a:t>4. How </a:t>
            </a:r>
            <a:r>
              <a:rPr lang="en-US" dirty="0" smtClean="0"/>
              <a:t>long  </a:t>
            </a:r>
            <a:r>
              <a:rPr lang="en-US" u="sng" dirty="0" smtClean="0"/>
              <a:t>have you been teaching </a:t>
            </a:r>
            <a:r>
              <a:rPr lang="en-US" dirty="0" smtClean="0"/>
              <a:t>(you/teach</a:t>
            </a:r>
            <a:r>
              <a:rPr lang="en-US" dirty="0" smtClean="0"/>
              <a:t>) </a:t>
            </a:r>
            <a:r>
              <a:rPr lang="en-US" dirty="0" smtClean="0"/>
              <a:t>German?</a:t>
            </a:r>
          </a:p>
          <a:p>
            <a:r>
              <a:rPr lang="en-US" dirty="0" smtClean="0"/>
              <a:t>5. We </a:t>
            </a:r>
            <a:r>
              <a:rPr lang="en-US" u="sng" dirty="0" smtClean="0"/>
              <a:t>have been watching</a:t>
            </a:r>
            <a:r>
              <a:rPr lang="en-US" u="sng" dirty="0" smtClean="0"/>
              <a:t> </a:t>
            </a:r>
            <a:r>
              <a:rPr lang="en-US" dirty="0" smtClean="0"/>
              <a:t>(watch) TV</a:t>
            </a:r>
            <a:r>
              <a:rPr lang="en-US" dirty="0" smtClean="0"/>
              <a:t> </a:t>
            </a:r>
            <a:r>
              <a:rPr lang="en-US" dirty="0" smtClean="0"/>
              <a:t>for</a:t>
            </a:r>
            <a:r>
              <a:rPr lang="en-US" dirty="0" smtClean="0"/>
              <a:t> 3 hours</a:t>
            </a:r>
            <a:r>
              <a:rPr lang="en-US" dirty="0" smtClean="0"/>
              <a:t>.</a:t>
            </a:r>
          </a:p>
          <a:p>
            <a:r>
              <a:rPr lang="en-US" dirty="0" smtClean="0"/>
              <a:t>6. You _______(work)</a:t>
            </a:r>
            <a:r>
              <a:rPr lang="en-US" dirty="0" smtClean="0"/>
              <a:t>  too hard today.</a:t>
            </a:r>
            <a:endParaRPr lang="en-US"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PERFECT CONTINUOUS</a:t>
            </a:r>
            <a:endParaRPr lang="en-US" dirty="0"/>
          </a:p>
        </p:txBody>
      </p:sp>
      <p:sp>
        <p:nvSpPr>
          <p:cNvPr id="3" name="Content Placeholder 2"/>
          <p:cNvSpPr>
            <a:spLocks noGrp="1"/>
          </p:cNvSpPr>
          <p:nvPr>
            <p:ph idx="1"/>
          </p:nvPr>
        </p:nvSpPr>
        <p:spPr>
          <a:xfrm>
            <a:off x="152400" y="1600200"/>
            <a:ext cx="8839200" cy="5029199"/>
          </a:xfrm>
        </p:spPr>
        <p:txBody>
          <a:bodyPr/>
          <a:lstStyle/>
          <a:p>
            <a:r>
              <a:rPr lang="en-US" dirty="0" smtClean="0"/>
              <a:t>1.I'm exhausted. </a:t>
            </a:r>
            <a:r>
              <a:rPr lang="en-US" dirty="0" smtClean="0"/>
              <a:t>I </a:t>
            </a:r>
            <a:r>
              <a:rPr lang="en-US" u="sng" dirty="0" smtClean="0"/>
              <a:t>have been studying</a:t>
            </a:r>
            <a:r>
              <a:rPr lang="en-US" u="sng" dirty="0" smtClean="0"/>
              <a:t> </a:t>
            </a:r>
            <a:r>
              <a:rPr lang="en-US" dirty="0" smtClean="0"/>
              <a:t>(study) </a:t>
            </a:r>
            <a:r>
              <a:rPr lang="en-US" dirty="0" smtClean="0"/>
              <a:t>in the </a:t>
            </a:r>
            <a:r>
              <a:rPr lang="en-US" dirty="0" smtClean="0"/>
              <a:t>library</a:t>
            </a:r>
            <a:r>
              <a:rPr lang="en-US" dirty="0" smtClean="0"/>
              <a:t> </a:t>
            </a:r>
            <a:r>
              <a:rPr lang="en-US" dirty="0" smtClean="0"/>
              <a:t>all day</a:t>
            </a:r>
            <a:r>
              <a:rPr lang="en-US" dirty="0" smtClean="0"/>
              <a:t>.</a:t>
            </a:r>
            <a:endParaRPr lang="en-US" dirty="0" smtClean="0"/>
          </a:p>
          <a:p>
            <a:r>
              <a:rPr lang="en-US" dirty="0" smtClean="0"/>
              <a:t>2.It </a:t>
            </a:r>
            <a:r>
              <a:rPr lang="en-US" u="sng" dirty="0" smtClean="0"/>
              <a:t>has been snowing</a:t>
            </a:r>
            <a:r>
              <a:rPr lang="en-US" u="sng" dirty="0" smtClean="0"/>
              <a:t> </a:t>
            </a:r>
            <a:r>
              <a:rPr lang="en-US" dirty="0" smtClean="0"/>
              <a:t> (</a:t>
            </a:r>
            <a:r>
              <a:rPr lang="en-US" dirty="0" smtClean="0"/>
              <a:t> </a:t>
            </a:r>
            <a:r>
              <a:rPr lang="en-US" dirty="0" smtClean="0"/>
              <a:t>snow) </a:t>
            </a:r>
            <a:r>
              <a:rPr lang="en-US" dirty="0" smtClean="0"/>
              <a:t>a lot this week</a:t>
            </a:r>
            <a:r>
              <a:rPr lang="en-US" dirty="0" smtClean="0"/>
              <a:t>.</a:t>
            </a:r>
          </a:p>
          <a:p>
            <a:r>
              <a:rPr lang="en-US" dirty="0" smtClean="0"/>
              <a:t>3.</a:t>
            </a:r>
            <a:r>
              <a:rPr lang="en-US" dirty="0" smtClean="0"/>
              <a:t> </a:t>
            </a:r>
            <a:r>
              <a:rPr lang="en-US" u="sng" dirty="0" smtClean="0"/>
              <a:t>Have </a:t>
            </a:r>
            <a:r>
              <a:rPr lang="en-US" dirty="0" smtClean="0"/>
              <a:t>(you /get) </a:t>
            </a:r>
            <a:r>
              <a:rPr lang="en-US" dirty="0" smtClean="0"/>
              <a:t>brother and sister </a:t>
            </a:r>
            <a:r>
              <a:rPr lang="en-US" dirty="0" smtClean="0"/>
              <a:t> </a:t>
            </a:r>
            <a:r>
              <a:rPr lang="en-US" u="sng" dirty="0" smtClean="0"/>
              <a:t>been getting</a:t>
            </a:r>
            <a:r>
              <a:rPr lang="en-US" u="sng" dirty="0" smtClean="0"/>
              <a:t> </a:t>
            </a:r>
            <a:r>
              <a:rPr lang="en-US" u="sng" dirty="0" smtClean="0"/>
              <a:t> </a:t>
            </a:r>
            <a:r>
              <a:rPr lang="en-US" dirty="0" smtClean="0"/>
              <a:t>along</a:t>
            </a:r>
            <a:r>
              <a:rPr lang="en-US" dirty="0" smtClean="0"/>
              <a:t>?</a:t>
            </a:r>
            <a:br>
              <a:rPr lang="en-US" dirty="0" smtClean="0"/>
            </a:br>
            <a:r>
              <a:rPr lang="en-US" dirty="0" smtClean="0"/>
              <a:t>4. How </a:t>
            </a:r>
            <a:r>
              <a:rPr lang="en-US" dirty="0" smtClean="0"/>
              <a:t>long  </a:t>
            </a:r>
            <a:r>
              <a:rPr lang="en-US" u="sng" dirty="0" smtClean="0"/>
              <a:t>have you been teaching </a:t>
            </a:r>
            <a:r>
              <a:rPr lang="en-US" dirty="0" smtClean="0"/>
              <a:t>(you/teach</a:t>
            </a:r>
            <a:r>
              <a:rPr lang="en-US" dirty="0" smtClean="0"/>
              <a:t>) </a:t>
            </a:r>
            <a:r>
              <a:rPr lang="en-US" dirty="0" smtClean="0"/>
              <a:t>German?</a:t>
            </a:r>
          </a:p>
          <a:p>
            <a:r>
              <a:rPr lang="en-US" dirty="0" smtClean="0"/>
              <a:t>5. We </a:t>
            </a:r>
            <a:r>
              <a:rPr lang="en-US" u="sng" dirty="0" smtClean="0"/>
              <a:t>have been watching</a:t>
            </a:r>
            <a:r>
              <a:rPr lang="en-US" u="sng" dirty="0" smtClean="0"/>
              <a:t> </a:t>
            </a:r>
            <a:r>
              <a:rPr lang="en-US" dirty="0" smtClean="0"/>
              <a:t>(watch) TV</a:t>
            </a:r>
            <a:r>
              <a:rPr lang="en-US" dirty="0" smtClean="0"/>
              <a:t> </a:t>
            </a:r>
            <a:r>
              <a:rPr lang="en-US" dirty="0" smtClean="0"/>
              <a:t>for</a:t>
            </a:r>
            <a:r>
              <a:rPr lang="en-US" dirty="0" smtClean="0"/>
              <a:t> 3 hours</a:t>
            </a:r>
            <a:r>
              <a:rPr lang="en-US" dirty="0" smtClean="0"/>
              <a:t>.</a:t>
            </a:r>
          </a:p>
          <a:p>
            <a:r>
              <a:rPr lang="en-US" dirty="0" smtClean="0"/>
              <a:t>6. She </a:t>
            </a:r>
            <a:r>
              <a:rPr lang="en-US" u="sng" dirty="0" smtClean="0"/>
              <a:t>has been working</a:t>
            </a:r>
            <a:r>
              <a:rPr lang="en-US" u="sng" dirty="0" smtClean="0"/>
              <a:t> </a:t>
            </a:r>
            <a:r>
              <a:rPr lang="en-US" dirty="0" smtClean="0"/>
              <a:t>(work)</a:t>
            </a:r>
            <a:r>
              <a:rPr lang="en-US" dirty="0" smtClean="0"/>
              <a:t>  too hard today.</a:t>
            </a:r>
            <a:endParaRPr lang="en-US"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153400" cy="1022462"/>
          </a:xfrm>
        </p:spPr>
        <p:txBody>
          <a:bodyPr>
            <a:normAutofit fontScale="90000"/>
          </a:bodyPr>
          <a:lstStyle/>
          <a:p>
            <a:r>
              <a:rPr lang="en-US" dirty="0" smtClean="0"/>
              <a:t>Uses of  PRESENT CONTINUOUS</a:t>
            </a:r>
            <a:br>
              <a:rPr lang="en-US" dirty="0" smtClean="0"/>
            </a:br>
            <a:r>
              <a:rPr lang="en-US" sz="2800" dirty="0" smtClean="0"/>
              <a:t>3. Actions taking place only for a limited period of time.</a:t>
            </a:r>
            <a:r>
              <a:rPr lang="en-US" dirty="0" smtClean="0"/>
              <a:t/>
            </a:r>
            <a:br>
              <a:rPr lang="en-US" dirty="0" smtClean="0"/>
            </a:br>
            <a:endParaRPr lang="en-US" dirty="0"/>
          </a:p>
        </p:txBody>
      </p:sp>
      <p:sp>
        <p:nvSpPr>
          <p:cNvPr id="9" name="Text Placeholder 8"/>
          <p:cNvSpPr>
            <a:spLocks noGrp="1"/>
          </p:cNvSpPr>
          <p:nvPr>
            <p:ph type="body" idx="1"/>
          </p:nvPr>
        </p:nvSpPr>
        <p:spPr/>
        <p:txBody>
          <a:bodyPr>
            <a:normAutofit fontScale="92500" lnSpcReduction="10000"/>
          </a:bodyPr>
          <a:lstStyle/>
          <a:p>
            <a:r>
              <a:rPr lang="en-US" b="0" dirty="0" smtClean="0"/>
              <a:t>Jim </a:t>
            </a:r>
            <a:r>
              <a:rPr lang="en-US" i="1" u="sng" dirty="0" smtClean="0"/>
              <a:t>is helping </a:t>
            </a:r>
            <a:r>
              <a:rPr lang="en-US" b="0" dirty="0" smtClean="0"/>
              <a:t>in his brother’s firm this week.</a:t>
            </a:r>
            <a:endParaRPr lang="en-US" b="0" dirty="0"/>
          </a:p>
        </p:txBody>
      </p:sp>
      <p:sp>
        <p:nvSpPr>
          <p:cNvPr id="10" name="Text Placeholder 9"/>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p:txBody>
          <a:bodyPr>
            <a:normAutofit/>
          </a:bodyPr>
          <a:lstStyle/>
          <a:p>
            <a:r>
              <a:rPr lang="en-US" sz="2000" dirty="0" smtClean="0"/>
              <a:t>Here we are talking about a time limit.</a:t>
            </a:r>
          </a:p>
          <a:p>
            <a:r>
              <a:rPr lang="en-US" sz="2000" dirty="0" smtClean="0"/>
              <a:t>Jim does not usually work in the firm; he is still at school and wants to earn some extra money during his holidays.</a:t>
            </a:r>
          </a:p>
          <a:p>
            <a:r>
              <a:rPr lang="en-US" sz="2000" dirty="0" smtClean="0"/>
              <a:t>To make clear that there is a time limit, we usually use signal words, e.g. </a:t>
            </a:r>
            <a:r>
              <a:rPr lang="en-US" sz="2000" b="1" dirty="0" smtClean="0"/>
              <a:t>this week/month/ year.</a:t>
            </a:r>
            <a:endParaRPr lang="en-US" sz="2000" b="1" dirty="0"/>
          </a:p>
        </p:txBody>
      </p:sp>
      <p:pic>
        <p:nvPicPr>
          <p:cNvPr id="12" name="Picture 2" descr="http://images.clipartof.com/Clipart-Illustration-Of-A-Group-Of-Friendly-Mechanics-Finishing-Up-Work-On-A-Yellow-Classic-Convertible-Car-Owned-By-A-Couple-102430287.jpg"/>
          <p:cNvPicPr>
            <a:picLocks noGrp="1" noChangeAspect="1" noChangeArrowheads="1"/>
          </p:cNvPicPr>
          <p:nvPr>
            <p:ph sz="half" idx="2"/>
          </p:nvPr>
        </p:nvPicPr>
        <p:blipFill>
          <a:blip r:embed="rId2" cstate="print"/>
          <a:srcRect t="14368" r="4640" b="9482"/>
          <a:stretch>
            <a:fillRect/>
          </a:stretch>
        </p:blipFill>
        <p:spPr bwMode="auto">
          <a:xfrm>
            <a:off x="457200" y="2895649"/>
            <a:ext cx="4040188" cy="3059014"/>
          </a:xfrm>
          <a:prstGeom prst="rect">
            <a:avLst/>
          </a:prstGeom>
          <a:noFill/>
        </p:spPr>
      </p:pic>
    </p:spTree>
  </p:cSld>
  <p:clrMapOvr>
    <a:masterClrMapping/>
  </p:clrMapOvr>
  <p:transition>
    <p:newsflash/>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PERFECT  VERB  CONTINUOUS</a:t>
            </a:r>
            <a:endParaRPr lang="en-US" dirty="0"/>
          </a:p>
        </p:txBody>
      </p:sp>
      <p:sp>
        <p:nvSpPr>
          <p:cNvPr id="3" name="Content Placeholder 2"/>
          <p:cNvSpPr>
            <a:spLocks noGrp="1"/>
          </p:cNvSpPr>
          <p:nvPr>
            <p:ph idx="1"/>
          </p:nvPr>
        </p:nvSpPr>
        <p:spPr/>
        <p:txBody>
          <a:bodyPr/>
          <a:lstStyle/>
          <a:p>
            <a:r>
              <a:rPr lang="en-US" b="1" dirty="0" smtClean="0"/>
              <a:t>PAST  PERFECT  VERB CONTINUOUS</a:t>
            </a:r>
            <a:endParaRPr lang="en-US" b="1" dirty="0"/>
          </a:p>
        </p:txBody>
      </p:sp>
      <p:graphicFrame>
        <p:nvGraphicFramePr>
          <p:cNvPr id="4" name="Table 3"/>
          <p:cNvGraphicFramePr>
            <a:graphicFrameLocks noGrp="1"/>
          </p:cNvGraphicFramePr>
          <p:nvPr/>
        </p:nvGraphicFramePr>
        <p:xfrm>
          <a:off x="838200" y="2743200"/>
          <a:ext cx="6096000" cy="2169795"/>
        </p:xfrm>
        <a:graphic>
          <a:graphicData uri="http://schemas.openxmlformats.org/drawingml/2006/table">
            <a:tbl>
              <a:tblPr/>
              <a:tblGrid>
                <a:gridCol w="990600"/>
                <a:gridCol w="1752600"/>
                <a:gridCol w="1905000"/>
                <a:gridCol w="1447800"/>
              </a:tblGrid>
              <a:tr h="384810">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AFFIRMATIVE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NEGATIVE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QUESTION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84810">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84810">
                <a:tc>
                  <a:txBody>
                    <a:bodyPr/>
                    <a:lstStyle/>
                    <a:p>
                      <a:pPr algn="l" fontAlgn="b"/>
                      <a:r>
                        <a:rPr lang="en-US" sz="1500" b="1" i="0" u="none" strike="noStrike" dirty="0" smtClean="0">
                          <a:solidFill>
                            <a:srgbClr val="000000"/>
                          </a:solidFill>
                          <a:latin typeface="CentSchbkCyrill BT" pitchFamily="18" charset="-52"/>
                        </a:rPr>
                        <a:t>     I</a:t>
                      </a:r>
                      <a:endParaRPr lang="en-US" sz="1500" b="1" i="0" u="none" strike="noStrike" dirty="0">
                        <a:solidFill>
                          <a:srgbClr val="000000"/>
                        </a:solidFill>
                        <a:latin typeface="CentSchbkCyrill BT"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I </a:t>
                      </a:r>
                      <a:r>
                        <a:rPr lang="en-US" sz="1500" b="1" i="0" u="none" strike="noStrike" dirty="0" smtClean="0">
                          <a:solidFill>
                            <a:srgbClr val="000000"/>
                          </a:solidFill>
                          <a:latin typeface="CentSchbkCyrill BT" pitchFamily="18" charset="-52"/>
                        </a:rPr>
                        <a:t>had</a:t>
                      </a:r>
                      <a:r>
                        <a:rPr lang="en-US" sz="1500" b="1" i="0" u="none" strike="noStrike" baseline="0" dirty="0" smtClean="0">
                          <a:solidFill>
                            <a:srgbClr val="000000"/>
                          </a:solidFill>
                          <a:latin typeface="CentSchbkCyrill BT" pitchFamily="18" charset="-52"/>
                        </a:rPr>
                        <a:t> been </a:t>
                      </a:r>
                      <a:r>
                        <a:rPr lang="en-US" sz="1500" b="1" i="0" u="none" strike="noStrike" dirty="0" smtClean="0">
                          <a:solidFill>
                            <a:srgbClr val="000000"/>
                          </a:solidFill>
                          <a:latin typeface="CentSchbkCyrill BT" pitchFamily="18" charset="-52"/>
                        </a:rPr>
                        <a:t>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I </a:t>
                      </a:r>
                      <a:r>
                        <a:rPr lang="en-US" sz="1500" b="1" i="0" u="none" strike="noStrike" dirty="0" smtClean="0">
                          <a:solidFill>
                            <a:srgbClr val="000000"/>
                          </a:solidFill>
                          <a:latin typeface="CentSchbkCyrill BT" pitchFamily="18" charset="-52"/>
                        </a:rPr>
                        <a:t>had</a:t>
                      </a:r>
                      <a:r>
                        <a:rPr lang="en-US" sz="1500" b="1" i="0" u="none" strike="noStrike" baseline="0" dirty="0" smtClean="0">
                          <a:solidFill>
                            <a:srgbClr val="000000"/>
                          </a:solidFill>
                          <a:latin typeface="CentSchbkCyrill BT" pitchFamily="18" charset="-52"/>
                        </a:rPr>
                        <a:t> not been </a:t>
                      </a:r>
                      <a:r>
                        <a:rPr lang="en-US" sz="1500" b="1" i="0" u="none" strike="noStrike" dirty="0" smtClean="0">
                          <a:solidFill>
                            <a:srgbClr val="000000"/>
                          </a:solidFill>
                          <a:latin typeface="CentSchbkCyrill BT" pitchFamily="18" charset="-52"/>
                        </a:rPr>
                        <a:t>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smtClean="0">
                          <a:solidFill>
                            <a:srgbClr val="000000"/>
                          </a:solidFill>
                          <a:latin typeface="CentSchbkCyrill BT" pitchFamily="18" charset="-52"/>
                        </a:rPr>
                        <a:t>Had</a:t>
                      </a:r>
                      <a:r>
                        <a:rPr lang="en-US" sz="1500" b="1" i="0" u="none" strike="noStrike" baseline="0" dirty="0" smtClean="0">
                          <a:solidFill>
                            <a:srgbClr val="000000"/>
                          </a:solidFill>
                          <a:latin typeface="CentSchbkCyrill BT" pitchFamily="18" charset="-52"/>
                        </a:rPr>
                        <a:t> </a:t>
                      </a:r>
                      <a:r>
                        <a:rPr lang="en-US" sz="1500" b="1" i="0" u="none" strike="noStrike" dirty="0" smtClean="0">
                          <a:solidFill>
                            <a:srgbClr val="000000"/>
                          </a:solidFill>
                          <a:latin typeface="CentSchbkCyrill BT" pitchFamily="18" charset="-52"/>
                        </a:rPr>
                        <a:t> </a:t>
                      </a:r>
                      <a:r>
                        <a:rPr lang="en-US" sz="1500" b="1" i="0" u="none" strike="noStrike" dirty="0">
                          <a:solidFill>
                            <a:srgbClr val="000000"/>
                          </a:solidFill>
                          <a:latin typeface="CentSchbkCyrill BT" pitchFamily="18" charset="-52"/>
                        </a:rPr>
                        <a:t>I </a:t>
                      </a:r>
                      <a:r>
                        <a:rPr lang="en-US" sz="1500" b="1" i="0" u="none" strike="noStrike" dirty="0" smtClean="0">
                          <a:solidFill>
                            <a:srgbClr val="000000"/>
                          </a:solidFill>
                          <a:latin typeface="CentSchbkCyrill BT" pitchFamily="18" charset="-52"/>
                        </a:rPr>
                        <a:t>been 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84810">
                <a:tc>
                  <a:txBody>
                    <a:bodyPr/>
                    <a:lstStyle/>
                    <a:p>
                      <a:pPr algn="l" fontAlgn="b"/>
                      <a:r>
                        <a:rPr lang="en-US" sz="1500" b="1" i="0" u="none" strike="noStrike" dirty="0">
                          <a:solidFill>
                            <a:srgbClr val="000000"/>
                          </a:solidFill>
                          <a:latin typeface="CentSchbkCyrill BT" pitchFamily="18" charset="-52"/>
                        </a:rPr>
                        <a:t>he, she, 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He </a:t>
                      </a:r>
                      <a:r>
                        <a:rPr lang="en-US" sz="1500" b="1" i="0" u="none" strike="noStrike" dirty="0" smtClean="0">
                          <a:solidFill>
                            <a:srgbClr val="000000"/>
                          </a:solidFill>
                          <a:latin typeface="CentSchbkCyrill BT" pitchFamily="18" charset="-52"/>
                        </a:rPr>
                        <a:t>had</a:t>
                      </a:r>
                      <a:r>
                        <a:rPr lang="en-US" sz="1500" b="1" i="0" u="none" strike="noStrike" baseline="0" dirty="0" smtClean="0">
                          <a:solidFill>
                            <a:srgbClr val="000000"/>
                          </a:solidFill>
                          <a:latin typeface="CentSchbkCyrill BT" pitchFamily="18" charset="-52"/>
                        </a:rPr>
                        <a:t> been </a:t>
                      </a:r>
                      <a:r>
                        <a:rPr lang="en-US" sz="1500" b="1" i="0" u="none" strike="noStrike" dirty="0" smtClean="0">
                          <a:solidFill>
                            <a:srgbClr val="000000"/>
                          </a:solidFill>
                          <a:latin typeface="CentSchbkCyrill BT" pitchFamily="18" charset="-52"/>
                        </a:rPr>
                        <a:t>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He </a:t>
                      </a:r>
                      <a:r>
                        <a:rPr lang="en-US" sz="1500" b="1" i="0" u="none" strike="noStrike" dirty="0" smtClean="0">
                          <a:solidFill>
                            <a:srgbClr val="000000"/>
                          </a:solidFill>
                          <a:latin typeface="CentSchbkCyrill BT" pitchFamily="18" charset="-52"/>
                        </a:rPr>
                        <a:t>had</a:t>
                      </a:r>
                      <a:r>
                        <a:rPr lang="en-US" sz="1500" b="1" i="0" u="none" strike="noStrike" baseline="0" dirty="0" smtClean="0">
                          <a:solidFill>
                            <a:srgbClr val="000000"/>
                          </a:solidFill>
                          <a:latin typeface="CentSchbkCyrill BT" pitchFamily="18" charset="-52"/>
                        </a:rPr>
                        <a:t> </a:t>
                      </a:r>
                      <a:r>
                        <a:rPr lang="en-US" sz="1500" b="1" i="0" u="none" strike="noStrike" dirty="0" smtClean="0">
                          <a:solidFill>
                            <a:srgbClr val="000000"/>
                          </a:solidFill>
                          <a:latin typeface="CentSchbkCyrill BT" pitchFamily="18" charset="-52"/>
                        </a:rPr>
                        <a:t>not </a:t>
                      </a:r>
                      <a:r>
                        <a:rPr lang="en-US" sz="1500" b="1" i="0" u="none" strike="noStrike" dirty="0">
                          <a:solidFill>
                            <a:srgbClr val="000000"/>
                          </a:solidFill>
                          <a:latin typeface="CentSchbkCyrill BT" pitchFamily="18" charset="-52"/>
                        </a:rPr>
                        <a:t>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smtClean="0">
                          <a:solidFill>
                            <a:srgbClr val="000000"/>
                          </a:solidFill>
                          <a:latin typeface="CentSchbkCyrill BT" pitchFamily="18" charset="-52"/>
                        </a:rPr>
                        <a:t>Had he been </a:t>
                      </a:r>
                      <a:r>
                        <a:rPr lang="en-US" sz="1500" b="1" i="0" u="none" strike="noStrike" dirty="0">
                          <a:solidFill>
                            <a:srgbClr val="000000"/>
                          </a:solidFill>
                          <a:latin typeface="CentSchbkCyrill BT" pitchFamily="18" charset="-52"/>
                        </a:rPr>
                        <a:t>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810">
                <a:tc>
                  <a:txBody>
                    <a:bodyPr/>
                    <a:lstStyle/>
                    <a:p>
                      <a:pPr algn="l" fontAlgn="b"/>
                      <a:r>
                        <a:rPr lang="en-US" sz="1500" b="1" i="0" u="none" strike="noStrike" dirty="0">
                          <a:solidFill>
                            <a:srgbClr val="000000"/>
                          </a:solidFill>
                          <a:latin typeface="CentSchbkCyrill BT" pitchFamily="18" charset="-52"/>
                        </a:rPr>
                        <a:t>you, we, they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You </a:t>
                      </a:r>
                      <a:r>
                        <a:rPr lang="en-US" sz="1500" b="1" i="0" u="none" strike="noStrike" dirty="0" smtClean="0">
                          <a:solidFill>
                            <a:srgbClr val="000000"/>
                          </a:solidFill>
                          <a:latin typeface="CentSchbkCyrill BT" pitchFamily="18" charset="-52"/>
                        </a:rPr>
                        <a:t>had</a:t>
                      </a:r>
                      <a:r>
                        <a:rPr lang="en-US" sz="1500" b="1" i="0" u="none" strike="noStrike" baseline="0" dirty="0" smtClean="0">
                          <a:solidFill>
                            <a:srgbClr val="000000"/>
                          </a:solidFill>
                          <a:latin typeface="CentSchbkCyrill BT" pitchFamily="18" charset="-52"/>
                        </a:rPr>
                        <a:t> been </a:t>
                      </a:r>
                      <a:r>
                        <a:rPr lang="en-US" sz="1500" b="1" i="0" u="none" strike="noStrike" dirty="0" smtClean="0">
                          <a:solidFill>
                            <a:srgbClr val="000000"/>
                          </a:solidFill>
                          <a:latin typeface="CentSchbkCyrill BT" pitchFamily="18" charset="-52"/>
                        </a:rPr>
                        <a:t>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You </a:t>
                      </a:r>
                      <a:r>
                        <a:rPr lang="en-US" sz="1500" b="1" i="0" u="none" strike="noStrike" dirty="0" smtClean="0">
                          <a:solidFill>
                            <a:srgbClr val="000000"/>
                          </a:solidFill>
                          <a:latin typeface="CentSchbkCyrill BT" pitchFamily="18" charset="-52"/>
                        </a:rPr>
                        <a:t>had </a:t>
                      </a:r>
                      <a:r>
                        <a:rPr lang="en-US" sz="1500" b="1" i="0" u="none" strike="noStrike" dirty="0">
                          <a:solidFill>
                            <a:srgbClr val="000000"/>
                          </a:solidFill>
                          <a:latin typeface="CentSchbkCyrill BT" pitchFamily="18" charset="-52"/>
                        </a:rPr>
                        <a:t>not </a:t>
                      </a:r>
                      <a:r>
                        <a:rPr lang="en-US" sz="1500" b="1" i="0" u="none" strike="noStrike" dirty="0" smtClean="0">
                          <a:solidFill>
                            <a:srgbClr val="000000"/>
                          </a:solidFill>
                          <a:latin typeface="CentSchbkCyrill BT" pitchFamily="18" charset="-52"/>
                        </a:rPr>
                        <a:t>been 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smtClean="0">
                          <a:solidFill>
                            <a:srgbClr val="000000"/>
                          </a:solidFill>
                          <a:latin typeface="CentSchbkCyrill BT" pitchFamily="18" charset="-52"/>
                        </a:rPr>
                        <a:t>Had you been </a:t>
                      </a:r>
                      <a:r>
                        <a:rPr lang="en-US" sz="1500" b="1" i="0" u="none" strike="noStrike" dirty="0">
                          <a:solidFill>
                            <a:srgbClr val="000000"/>
                          </a:solidFill>
                          <a:latin typeface="CentSchbkCyrill BT" pitchFamily="18" charset="-52"/>
                        </a:rPr>
                        <a:t>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newsflash/>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PERFECT  VERB  CONTINUOUS</a:t>
            </a:r>
            <a:endParaRPr lang="en-US" dirty="0"/>
          </a:p>
        </p:txBody>
      </p:sp>
      <p:sp>
        <p:nvSpPr>
          <p:cNvPr id="3" name="Content Placeholder 2"/>
          <p:cNvSpPr>
            <a:spLocks noGrp="1"/>
          </p:cNvSpPr>
          <p:nvPr>
            <p:ph idx="1"/>
          </p:nvPr>
        </p:nvSpPr>
        <p:spPr/>
        <p:txBody>
          <a:bodyPr/>
          <a:lstStyle/>
          <a:p>
            <a:r>
              <a:rPr lang="en-US" b="1" dirty="0" smtClean="0"/>
              <a:t>PAST  PERFECT   CONTINUOUS</a:t>
            </a:r>
          </a:p>
          <a:p>
            <a:r>
              <a:rPr lang="en-US" b="1" dirty="0" smtClean="0"/>
              <a:t>HAD BEEN  </a:t>
            </a:r>
            <a:r>
              <a:rPr lang="en-US" dirty="0" smtClean="0"/>
              <a:t>with the personal pronouns , he, she or it (or the singular forms of nouns.)</a:t>
            </a:r>
          </a:p>
          <a:p>
            <a:r>
              <a:rPr lang="en-US" b="1" dirty="0" smtClean="0"/>
              <a:t>HAD BEEN </a:t>
            </a:r>
            <a:r>
              <a:rPr lang="en-US" dirty="0" smtClean="0"/>
              <a:t>with the personal pronouns I, you, we, they (or the plural form of nouns.)</a:t>
            </a:r>
            <a:endParaRPr lang="en-US" dirty="0"/>
          </a:p>
        </p:txBody>
      </p:sp>
    </p:spTree>
  </p:cSld>
  <p:clrMapOvr>
    <a:masterClrMapping/>
  </p:clrMapOvr>
  <p:transition>
    <p:newsflash/>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534400" cy="13716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Uses of  PAST  PERFECT   CONTINUOUS</a:t>
            </a:r>
            <a:br>
              <a:rPr lang="en-US" dirty="0" smtClean="0"/>
            </a:br>
            <a:r>
              <a:rPr lang="en-US" dirty="0" smtClean="0"/>
              <a:t/>
            </a:r>
            <a:br>
              <a:rPr lang="en-US" dirty="0" smtClean="0"/>
            </a:br>
            <a:r>
              <a:rPr lang="en-US" dirty="0" smtClean="0"/>
              <a:t/>
            </a:r>
            <a:br>
              <a:rPr lang="en-US" dirty="0" smtClean="0"/>
            </a:br>
            <a:endParaRPr lang="en-US" dirty="0"/>
          </a:p>
        </p:txBody>
      </p:sp>
      <p:sp>
        <p:nvSpPr>
          <p:cNvPr id="9" name="Text Placeholder 8"/>
          <p:cNvSpPr>
            <a:spLocks noGrp="1"/>
          </p:cNvSpPr>
          <p:nvPr>
            <p:ph type="body" idx="1"/>
          </p:nvPr>
        </p:nvSpPr>
        <p:spPr/>
        <p:txBody>
          <a:bodyPr>
            <a:normAutofit fontScale="77500" lnSpcReduction="20000"/>
          </a:bodyPr>
          <a:lstStyle/>
          <a:p>
            <a:r>
              <a:rPr lang="en-US" b="0" dirty="0" smtClean="0"/>
              <a:t>They </a:t>
            </a:r>
            <a:r>
              <a:rPr lang="en-US" i="1" u="sng" dirty="0" smtClean="0"/>
              <a:t>had been talking </a:t>
            </a:r>
            <a:r>
              <a:rPr lang="en-US" b="0" dirty="0" smtClean="0"/>
              <a:t>for over an hour before  tony arrived.</a:t>
            </a:r>
            <a:endParaRPr lang="en-US" b="0" dirty="0"/>
          </a:p>
        </p:txBody>
      </p:sp>
      <p:sp>
        <p:nvSpPr>
          <p:cNvPr id="10" name="Text Placeholder 9"/>
          <p:cNvSpPr>
            <a:spLocks noGrp="1"/>
          </p:cNvSpPr>
          <p:nvPr>
            <p:ph type="body" sz="quarter" idx="3"/>
          </p:nvPr>
        </p:nvSpPr>
        <p:spPr/>
        <p:txBody>
          <a:bodyPr>
            <a:normAutofit fontScale="92500" lnSpcReduction="10000"/>
          </a:bodyPr>
          <a:lstStyle/>
          <a:p>
            <a:r>
              <a:rPr lang="en-US" dirty="0" smtClean="0"/>
              <a:t>1. Duration before something in the past</a:t>
            </a:r>
            <a:endParaRPr lang="en-US" dirty="0"/>
          </a:p>
        </p:txBody>
      </p:sp>
      <p:sp>
        <p:nvSpPr>
          <p:cNvPr id="7" name="Content Placeholder 6"/>
          <p:cNvSpPr>
            <a:spLocks noGrp="1"/>
          </p:cNvSpPr>
          <p:nvPr>
            <p:ph sz="quarter" idx="4"/>
          </p:nvPr>
        </p:nvSpPr>
        <p:spPr/>
        <p:txBody>
          <a:bodyPr>
            <a:normAutofit fontScale="92500" lnSpcReduction="10000"/>
          </a:bodyPr>
          <a:lstStyle/>
          <a:p>
            <a:r>
              <a:rPr lang="en-US" sz="2000" dirty="0" smtClean="0"/>
              <a:t>We use the Past Perfect Continuous to show that </a:t>
            </a:r>
            <a:r>
              <a:rPr lang="en-US" sz="2000" b="1" dirty="0" smtClean="0"/>
              <a:t>something  started in the past and continued up until another time in the past</a:t>
            </a:r>
            <a:r>
              <a:rPr lang="en-US" sz="2000" dirty="0" smtClean="0"/>
              <a:t>. For” five minutes” and  “for two weeks” are both durations which can be used with the Past Perfect Continuous. Notice that this is  related to  the  Present Perfect Continuous; however, </a:t>
            </a:r>
            <a:r>
              <a:rPr lang="en-US" sz="2000" b="1" dirty="0" smtClean="0"/>
              <a:t>the duration does not continue until now, it stops before something else in the past.</a:t>
            </a:r>
            <a:endParaRPr lang="en-US" sz="2000" b="1" dirty="0"/>
          </a:p>
        </p:txBody>
      </p:sp>
      <p:pic>
        <p:nvPicPr>
          <p:cNvPr id="13" name="Picture 10" descr="http://www.natalia-oreiro-gallery.ic.cz/albums/userpics/Muneca_Brava_182.jpg"/>
          <p:cNvPicPr>
            <a:picLocks noGrp="1" noChangeAspect="1" noChangeArrowheads="1"/>
          </p:cNvPicPr>
          <p:nvPr>
            <p:ph sz="half" idx="2"/>
          </p:nvPr>
        </p:nvPicPr>
        <p:blipFill>
          <a:blip r:embed="rId2">
            <a:lum contrast="20000"/>
          </a:blip>
          <a:srcRect/>
          <a:stretch>
            <a:fillRect/>
          </a:stretch>
        </p:blipFill>
        <p:spPr bwMode="auto">
          <a:xfrm>
            <a:off x="533400" y="2743200"/>
            <a:ext cx="4040188" cy="3030141"/>
          </a:xfrm>
          <a:prstGeom prst="rect">
            <a:avLst/>
          </a:prstGeom>
          <a:noFill/>
        </p:spPr>
      </p:pic>
    </p:spTree>
  </p:cSld>
  <p:clrMapOvr>
    <a:masterClrMapping/>
  </p:clrMapOvr>
  <p:transition>
    <p:newsflash/>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534400" cy="13716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9" name="Text Placeholder 8"/>
          <p:cNvSpPr>
            <a:spLocks noGrp="1"/>
          </p:cNvSpPr>
          <p:nvPr>
            <p:ph type="body" idx="1"/>
          </p:nvPr>
        </p:nvSpPr>
        <p:spPr/>
        <p:txBody>
          <a:bodyPr>
            <a:normAutofit fontScale="92500" lnSpcReduction="10000"/>
          </a:bodyPr>
          <a:lstStyle/>
          <a:p>
            <a:r>
              <a:rPr lang="en-US" dirty="0" smtClean="0"/>
              <a:t>How long </a:t>
            </a:r>
            <a:r>
              <a:rPr lang="en-US" i="1" u="sng" dirty="0" smtClean="0"/>
              <a:t>had</a:t>
            </a:r>
            <a:r>
              <a:rPr lang="en-US" dirty="0" smtClean="0"/>
              <a:t> you </a:t>
            </a:r>
            <a:r>
              <a:rPr lang="en-US" i="1" u="sng" dirty="0" smtClean="0"/>
              <a:t>been waiting</a:t>
            </a:r>
            <a:r>
              <a:rPr lang="en-US" dirty="0" smtClean="0"/>
              <a:t>  to get on the bus?</a:t>
            </a:r>
            <a:endParaRPr lang="en-US" dirty="0"/>
          </a:p>
        </p:txBody>
      </p:sp>
      <p:sp>
        <p:nvSpPr>
          <p:cNvPr id="10" name="Text Placeholder 9"/>
          <p:cNvSpPr>
            <a:spLocks noGrp="1"/>
          </p:cNvSpPr>
          <p:nvPr>
            <p:ph type="body" sz="quarter" idx="3"/>
          </p:nvPr>
        </p:nvSpPr>
        <p:spPr>
          <a:xfrm>
            <a:off x="4645025" y="1698987"/>
            <a:ext cx="3965575" cy="891813"/>
          </a:xfrm>
        </p:spPr>
        <p:txBody>
          <a:bodyPr>
            <a:normAutofit fontScale="85000" lnSpcReduction="20000"/>
          </a:bodyPr>
          <a:lstStyle/>
          <a:p>
            <a:r>
              <a:rPr lang="en-US" dirty="0" smtClean="0"/>
              <a:t>You </a:t>
            </a:r>
            <a:r>
              <a:rPr lang="en-US" i="1" u="sng" dirty="0" smtClean="0"/>
              <a:t>had been waiting </a:t>
            </a:r>
            <a:r>
              <a:rPr lang="en-US" dirty="0" smtClean="0"/>
              <a:t>there for more than two hours when she finally arrived.</a:t>
            </a:r>
            <a:endParaRPr lang="en-US" dirty="0"/>
          </a:p>
        </p:txBody>
      </p:sp>
      <p:pic>
        <p:nvPicPr>
          <p:cNvPr id="13" name="Content Placeholder 12" descr="http://thumb7.shutterstock.com/display_pic_with_logo/193822/193822,1324798266,1/stock-photo-a-man-checking-his-cellphone-while-waiting-at-a-bus-stop-92149804.jpg"/>
          <p:cNvPicPr>
            <a:picLocks noGrp="1" noChangeAspect="1" noChangeArrowheads="1"/>
          </p:cNvPicPr>
          <p:nvPr>
            <p:ph sz="half" idx="2"/>
          </p:nvPr>
        </p:nvPicPr>
        <p:blipFill>
          <a:blip r:embed="rId2"/>
          <a:srcRect b="3467"/>
          <a:stretch>
            <a:fillRect/>
          </a:stretch>
        </p:blipFill>
        <p:spPr bwMode="auto">
          <a:xfrm>
            <a:off x="1066800" y="2511172"/>
            <a:ext cx="2550446" cy="3883054"/>
          </a:xfrm>
          <a:prstGeom prst="rect">
            <a:avLst/>
          </a:prstGeom>
          <a:ln>
            <a:noFill/>
          </a:ln>
          <a:effectLst>
            <a:softEdge rad="112500"/>
          </a:effectLst>
        </p:spPr>
      </p:pic>
      <p:pic>
        <p:nvPicPr>
          <p:cNvPr id="14" name="Picture 14" descr="https://encrypted-tbn1.gstatic.com/images?q=tbn:ANd9GcT22RXkI2GyIv0eqmu64wtUJgGt-TOMeQAM66uvnQZlBs9OjyoF"/>
          <p:cNvPicPr>
            <a:picLocks noGrp="1" noChangeAspect="1" noChangeArrowheads="1"/>
          </p:cNvPicPr>
          <p:nvPr>
            <p:ph sz="quarter" idx="4"/>
          </p:nvPr>
        </p:nvPicPr>
        <p:blipFill>
          <a:blip r:embed="rId3"/>
          <a:srcRect/>
          <a:stretch>
            <a:fillRect/>
          </a:stretch>
        </p:blipFill>
        <p:spPr bwMode="auto">
          <a:xfrm>
            <a:off x="4191000" y="2895600"/>
            <a:ext cx="4538869" cy="3048000"/>
          </a:xfrm>
          <a:prstGeom prst="rect">
            <a:avLst/>
          </a:prstGeom>
          <a:noFill/>
        </p:spPr>
      </p:pic>
    </p:spTree>
  </p:cSld>
  <p:clrMapOvr>
    <a:masterClrMapping/>
  </p:clrMapOvr>
  <p:transition>
    <p:newsflash/>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534400" cy="13716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Uses of  PAST  PERFECT   CONTINUOUS</a:t>
            </a:r>
            <a:br>
              <a:rPr lang="en-US" dirty="0" smtClean="0"/>
            </a:br>
            <a:r>
              <a:rPr lang="en-US" dirty="0" smtClean="0"/>
              <a:t/>
            </a:r>
            <a:br>
              <a:rPr lang="en-US" dirty="0" smtClean="0"/>
            </a:br>
            <a:r>
              <a:rPr lang="en-US" dirty="0" smtClean="0"/>
              <a:t/>
            </a:r>
            <a:br>
              <a:rPr lang="en-US" dirty="0" smtClean="0"/>
            </a:br>
            <a:endParaRPr lang="en-US" dirty="0"/>
          </a:p>
        </p:txBody>
      </p:sp>
      <p:sp>
        <p:nvSpPr>
          <p:cNvPr id="9" name="Text Placeholder 8"/>
          <p:cNvSpPr>
            <a:spLocks noGrp="1"/>
          </p:cNvSpPr>
          <p:nvPr>
            <p:ph type="body" idx="1"/>
          </p:nvPr>
        </p:nvSpPr>
        <p:spPr/>
        <p:txBody>
          <a:bodyPr>
            <a:normAutofit fontScale="92500" lnSpcReduction="10000"/>
          </a:bodyPr>
          <a:lstStyle/>
          <a:p>
            <a:r>
              <a:rPr lang="en-US" b="0" dirty="0" smtClean="0"/>
              <a:t>Jason was tired because </a:t>
            </a:r>
            <a:r>
              <a:rPr lang="en-US" i="1" u="sng" dirty="0" smtClean="0"/>
              <a:t>he had been riding a horse.</a:t>
            </a:r>
            <a:endParaRPr lang="en-US" i="1" u="sng" dirty="0"/>
          </a:p>
        </p:txBody>
      </p:sp>
      <p:sp>
        <p:nvSpPr>
          <p:cNvPr id="10" name="Text Placeholder 9"/>
          <p:cNvSpPr>
            <a:spLocks noGrp="1"/>
          </p:cNvSpPr>
          <p:nvPr>
            <p:ph type="body" sz="quarter" idx="3"/>
          </p:nvPr>
        </p:nvSpPr>
        <p:spPr/>
        <p:txBody>
          <a:bodyPr>
            <a:normAutofit fontScale="92500" lnSpcReduction="10000"/>
          </a:bodyPr>
          <a:lstStyle/>
          <a:p>
            <a:r>
              <a:rPr lang="en-US" dirty="0" smtClean="0"/>
              <a:t>2. Cause of something  in the past</a:t>
            </a:r>
            <a:endParaRPr lang="en-US" dirty="0"/>
          </a:p>
        </p:txBody>
      </p:sp>
      <p:sp>
        <p:nvSpPr>
          <p:cNvPr id="7" name="Content Placeholder 6"/>
          <p:cNvSpPr>
            <a:spLocks noGrp="1"/>
          </p:cNvSpPr>
          <p:nvPr>
            <p:ph sz="quarter" idx="4"/>
          </p:nvPr>
        </p:nvSpPr>
        <p:spPr/>
        <p:txBody>
          <a:bodyPr>
            <a:normAutofit fontScale="92500" lnSpcReduction="10000"/>
          </a:bodyPr>
          <a:lstStyle/>
          <a:p>
            <a:r>
              <a:rPr lang="en-US" sz="2000" dirty="0" smtClean="0"/>
              <a:t>We use the Past Perfect Continuous to show that </a:t>
            </a:r>
            <a:r>
              <a:rPr lang="en-US" sz="2000" b="1" dirty="0" smtClean="0"/>
              <a:t>something  started in the past and continued up until another time in the past</a:t>
            </a:r>
            <a:r>
              <a:rPr lang="en-US" sz="2000" dirty="0" smtClean="0"/>
              <a:t>. For” five minutes” and  “for two weeks” are both durations which can be used with the Past Perfect Continuous. Notice that this is  related to  the  Present Perfect Continuous; however, </a:t>
            </a:r>
            <a:r>
              <a:rPr lang="en-US" sz="2000" b="1" dirty="0" smtClean="0"/>
              <a:t>the duration does not continue until now, it stops before something else in the past.</a:t>
            </a:r>
            <a:endParaRPr lang="en-US" sz="2000" b="1" dirty="0"/>
          </a:p>
        </p:txBody>
      </p:sp>
      <p:pic>
        <p:nvPicPr>
          <p:cNvPr id="11" name="Picture 16" descr="http://www.astronet.hu/lapokkepek/cikkek/1000/1590_84761-y2-d0000155711d53a0b32ac.jpg"/>
          <p:cNvPicPr>
            <a:picLocks noGrp="1" noChangeAspect="1" noChangeArrowheads="1"/>
          </p:cNvPicPr>
          <p:nvPr>
            <p:ph sz="half" idx="2"/>
          </p:nvPr>
        </p:nvPicPr>
        <p:blipFill>
          <a:blip r:embed="rId2"/>
          <a:srcRect/>
          <a:stretch>
            <a:fillRect/>
          </a:stretch>
        </p:blipFill>
        <p:spPr bwMode="auto">
          <a:xfrm>
            <a:off x="457200" y="2659335"/>
            <a:ext cx="3591719" cy="3395807"/>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534400" cy="13716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9" name="Text Placeholder 8"/>
          <p:cNvSpPr>
            <a:spLocks noGrp="1"/>
          </p:cNvSpPr>
          <p:nvPr>
            <p:ph type="body" idx="1"/>
          </p:nvPr>
        </p:nvSpPr>
        <p:spPr/>
        <p:txBody>
          <a:bodyPr>
            <a:normAutofit fontScale="92500" lnSpcReduction="10000"/>
          </a:bodyPr>
          <a:lstStyle/>
          <a:p>
            <a:r>
              <a:rPr lang="en-US" b="0" dirty="0" smtClean="0"/>
              <a:t>Sam gained weight because</a:t>
            </a:r>
          </a:p>
          <a:p>
            <a:r>
              <a:rPr lang="en-US" i="1" u="sng" dirty="0" smtClean="0"/>
              <a:t>He had been overeating</a:t>
            </a:r>
            <a:r>
              <a:rPr lang="en-US" dirty="0" smtClean="0"/>
              <a:t>.</a:t>
            </a:r>
            <a:endParaRPr lang="en-US" dirty="0"/>
          </a:p>
        </p:txBody>
      </p:sp>
      <p:sp>
        <p:nvSpPr>
          <p:cNvPr id="10" name="Text Placeholder 9"/>
          <p:cNvSpPr>
            <a:spLocks noGrp="1"/>
          </p:cNvSpPr>
          <p:nvPr>
            <p:ph type="body" sz="quarter" idx="3"/>
          </p:nvPr>
        </p:nvSpPr>
        <p:spPr>
          <a:xfrm>
            <a:off x="4645025" y="1698987"/>
            <a:ext cx="4041775" cy="968013"/>
          </a:xfrm>
        </p:spPr>
        <p:txBody>
          <a:bodyPr>
            <a:normAutofit fontScale="92500" lnSpcReduction="20000"/>
          </a:bodyPr>
          <a:lstStyle/>
          <a:p>
            <a:r>
              <a:rPr lang="en-US" dirty="0" smtClean="0"/>
              <a:t>Betty failed the final test because she </a:t>
            </a:r>
            <a:r>
              <a:rPr lang="en-US" i="1" u="sng" dirty="0" smtClean="0"/>
              <a:t>had not been attending</a:t>
            </a:r>
            <a:r>
              <a:rPr lang="en-US" dirty="0" smtClean="0"/>
              <a:t> class.</a:t>
            </a:r>
            <a:endParaRPr lang="en-US" dirty="0"/>
          </a:p>
        </p:txBody>
      </p:sp>
      <p:pic>
        <p:nvPicPr>
          <p:cNvPr id="11" name="Picture 18" descr="http://www.cadceed.com/wp-content/uploads/2014/01/chi.jpg"/>
          <p:cNvPicPr>
            <a:picLocks noGrp="1" noChangeAspect="1" noChangeArrowheads="1"/>
          </p:cNvPicPr>
          <p:nvPr>
            <p:ph sz="half" idx="2"/>
          </p:nvPr>
        </p:nvPicPr>
        <p:blipFill>
          <a:blip r:embed="rId2"/>
          <a:srcRect/>
          <a:stretch>
            <a:fillRect/>
          </a:stretch>
        </p:blipFill>
        <p:spPr bwMode="auto">
          <a:xfrm>
            <a:off x="354177" y="2819400"/>
            <a:ext cx="4000501" cy="2743200"/>
          </a:xfrm>
          <a:prstGeom prst="rect">
            <a:avLst/>
          </a:prstGeom>
          <a:ln>
            <a:noFill/>
          </a:ln>
          <a:effectLst>
            <a:softEdge rad="112500"/>
          </a:effectLst>
        </p:spPr>
      </p:pic>
      <p:pic>
        <p:nvPicPr>
          <p:cNvPr id="12" name="Picture 36" descr="http://www.weonlylaughs.com/wp-content/uploads/2013/09/failed.jpg"/>
          <p:cNvPicPr>
            <a:picLocks noGrp="1" noChangeAspect="1" noChangeArrowheads="1"/>
          </p:cNvPicPr>
          <p:nvPr>
            <p:ph sz="quarter" idx="4"/>
          </p:nvPr>
        </p:nvPicPr>
        <p:blipFill>
          <a:blip r:embed="rId3"/>
          <a:srcRect/>
          <a:stretch>
            <a:fillRect/>
          </a:stretch>
        </p:blipFill>
        <p:spPr bwMode="auto">
          <a:xfrm>
            <a:off x="5181600" y="2895600"/>
            <a:ext cx="3106471" cy="2340208"/>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Past Continuous </a:t>
            </a:r>
            <a:r>
              <a:rPr lang="en-US" dirty="0" smtClean="0"/>
              <a:t>vs.  </a:t>
            </a:r>
            <a:r>
              <a:rPr lang="en-US" dirty="0" smtClean="0"/>
              <a:t>Past Perfect Continuous</a:t>
            </a:r>
            <a:br>
              <a:rPr lang="en-US" dirty="0" smtClean="0"/>
            </a:b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If you do not include a duration such as "for five minutes," "for two weeks" or "since Friday," many English speakers choose to use the Past Continuous rather than the Past Perfect Continuous. Be careful because this can change the meaning of the sentence. Past Continuous emphasizes interrupted actions, whereas Past Perfect Continuous emphasizes a duration of time before something in the past. Study the </a:t>
            </a:r>
            <a:r>
              <a:rPr lang="en-US" dirty="0" smtClean="0"/>
              <a:t>next slide </a:t>
            </a:r>
            <a:r>
              <a:rPr lang="en-US" dirty="0" smtClean="0"/>
              <a:t>below to understand the difference.</a:t>
            </a:r>
            <a:endParaRPr lang="en-US" dirty="0" smtClean="0"/>
          </a:p>
          <a:p>
            <a:endParaRPr lang="en-US" dirty="0" smtClean="0"/>
          </a:p>
        </p:txBody>
      </p:sp>
      <p:sp>
        <p:nvSpPr>
          <p:cNvPr id="8" name="Content Placeholder 7"/>
          <p:cNvSpPr>
            <a:spLocks noGrp="1"/>
          </p:cNvSpPr>
          <p:nvPr>
            <p:ph sz="quarter" idx="4294967295"/>
          </p:nvPr>
        </p:nvSpPr>
        <p:spPr>
          <a:xfrm>
            <a:off x="5102225" y="2449513"/>
            <a:ext cx="4041775" cy="3951287"/>
          </a:xfrm>
        </p:spPr>
        <p:txBody>
          <a:bodyPr>
            <a:normAutofit/>
          </a:bodyPr>
          <a:lstStyle/>
          <a:p>
            <a:endParaRPr lang="en-US" dirty="0" smtClean="0"/>
          </a:p>
          <a:p>
            <a:endParaRPr lang="en-US" i="1" cap="small" dirty="0" smtClean="0"/>
          </a:p>
        </p:txBody>
      </p:sp>
    </p:spTree>
  </p:cSld>
  <p:clrMapOvr>
    <a:masterClrMapping/>
  </p:clrMapOvr>
  <p:transition>
    <p:newsflash/>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077200" cy="1022462"/>
          </a:xfrm>
        </p:spPr>
        <p:txBody>
          <a:bodyPr>
            <a:normAutofit fontScale="90000"/>
          </a:bodyPr>
          <a:lstStyle/>
          <a:p>
            <a:r>
              <a:rPr lang="en-US" dirty="0" smtClean="0"/>
              <a:t>Past Continuous vs. Past Perfect Continuous</a:t>
            </a:r>
            <a:br>
              <a:rPr lang="en-US" dirty="0" smtClean="0"/>
            </a:br>
            <a:endParaRPr lang="en-US" dirty="0"/>
          </a:p>
        </p:txBody>
      </p:sp>
      <p:sp>
        <p:nvSpPr>
          <p:cNvPr id="5" name="Text Placeholder 4"/>
          <p:cNvSpPr>
            <a:spLocks noGrp="1"/>
          </p:cNvSpPr>
          <p:nvPr>
            <p:ph type="body" idx="1"/>
          </p:nvPr>
        </p:nvSpPr>
        <p:spPr/>
        <p:txBody>
          <a:bodyPr/>
          <a:lstStyle/>
          <a:p>
            <a:r>
              <a:rPr lang="en-US" dirty="0" smtClean="0"/>
              <a:t>Past Continuous</a:t>
            </a:r>
          </a:p>
          <a:p>
            <a:endParaRPr lang="en-US" dirty="0"/>
          </a:p>
        </p:txBody>
      </p:sp>
      <p:sp>
        <p:nvSpPr>
          <p:cNvPr id="6" name="Content Placeholder 5"/>
          <p:cNvSpPr>
            <a:spLocks noGrp="1"/>
          </p:cNvSpPr>
          <p:nvPr>
            <p:ph sz="half" idx="2"/>
          </p:nvPr>
        </p:nvSpPr>
        <p:spPr/>
        <p:txBody>
          <a:bodyPr/>
          <a:lstStyle/>
          <a:p>
            <a:r>
              <a:rPr lang="en-US" dirty="0" smtClean="0"/>
              <a:t>.</a:t>
            </a:r>
          </a:p>
          <a:p>
            <a:endParaRPr lang="en-US" dirty="0" smtClean="0"/>
          </a:p>
          <a:p>
            <a:r>
              <a:rPr lang="en-US" i="1" cap="small" dirty="0" smtClean="0"/>
              <a:t>This sentence emphasizes that he was tired because he was exercising at that exact moment.</a:t>
            </a:r>
            <a:endParaRPr lang="en-US" dirty="0"/>
          </a:p>
        </p:txBody>
      </p:sp>
      <p:sp>
        <p:nvSpPr>
          <p:cNvPr id="7" name="Text Placeholder 6"/>
          <p:cNvSpPr>
            <a:spLocks noGrp="1"/>
          </p:cNvSpPr>
          <p:nvPr>
            <p:ph type="body" sz="quarter" idx="3"/>
          </p:nvPr>
        </p:nvSpPr>
        <p:spPr/>
        <p:txBody>
          <a:bodyPr>
            <a:normAutofit fontScale="92500"/>
          </a:bodyPr>
          <a:lstStyle/>
          <a:p>
            <a:r>
              <a:rPr lang="en-US" dirty="0" smtClean="0"/>
              <a:t>Past Perfect Continuous</a:t>
            </a:r>
          </a:p>
          <a:p>
            <a:endParaRPr lang="en-US" dirty="0"/>
          </a:p>
        </p:txBody>
      </p:sp>
      <p:sp>
        <p:nvSpPr>
          <p:cNvPr id="8" name="Content Placeholder 7"/>
          <p:cNvSpPr>
            <a:spLocks noGrp="1"/>
          </p:cNvSpPr>
          <p:nvPr>
            <p:ph sz="quarter" idx="4"/>
          </p:nvPr>
        </p:nvSpPr>
        <p:spPr/>
        <p:txBody>
          <a:bodyPr>
            <a:normAutofit/>
          </a:bodyPr>
          <a:lstStyle/>
          <a:p>
            <a:endParaRPr lang="en-US" dirty="0" smtClean="0"/>
          </a:p>
          <a:p>
            <a:endParaRPr lang="en-US" i="1" cap="small" dirty="0" smtClean="0"/>
          </a:p>
          <a:p>
            <a:r>
              <a:rPr lang="en-US" i="1" cap="small" dirty="0" smtClean="0"/>
              <a:t>This </a:t>
            </a:r>
            <a:r>
              <a:rPr lang="en-US" i="1" cap="small" dirty="0" smtClean="0"/>
              <a:t>sentence emphasizes that he was tired because he had been exercising over a period of time. It is possible that he was still exercising at that moment OR that he had just finished.</a:t>
            </a:r>
            <a:endParaRPr lang="en-US" dirty="0"/>
          </a:p>
        </p:txBody>
      </p:sp>
      <p:sp>
        <p:nvSpPr>
          <p:cNvPr id="9" name="Rectangle 8"/>
          <p:cNvSpPr/>
          <p:nvPr/>
        </p:nvSpPr>
        <p:spPr>
          <a:xfrm>
            <a:off x="457200" y="2133600"/>
            <a:ext cx="3733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He was tired because he </a:t>
            </a:r>
            <a:r>
              <a:rPr lang="en-US" b="1" u="sng" dirty="0" smtClean="0">
                <a:solidFill>
                  <a:schemeClr val="tx1"/>
                </a:solidFill>
              </a:rPr>
              <a:t>was exercising</a:t>
            </a:r>
            <a:r>
              <a:rPr lang="en-US" dirty="0" smtClean="0">
                <a:solidFill>
                  <a:schemeClr val="tx1"/>
                </a:solidFill>
              </a:rPr>
              <a:t> so hard</a:t>
            </a:r>
            <a:endParaRPr lang="en-US" dirty="0">
              <a:solidFill>
                <a:schemeClr val="tx1"/>
              </a:solidFill>
            </a:endParaRPr>
          </a:p>
        </p:txBody>
      </p:sp>
      <p:sp>
        <p:nvSpPr>
          <p:cNvPr id="10" name="Rectangle 9"/>
          <p:cNvSpPr/>
          <p:nvPr/>
        </p:nvSpPr>
        <p:spPr>
          <a:xfrm>
            <a:off x="4724400" y="2133600"/>
            <a:ext cx="3810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He was tired because he </a:t>
            </a:r>
            <a:r>
              <a:rPr lang="en-US" b="1" u="sng" dirty="0" smtClean="0">
                <a:solidFill>
                  <a:schemeClr val="tx1"/>
                </a:solidFill>
              </a:rPr>
              <a:t>had been exercising</a:t>
            </a:r>
            <a:r>
              <a:rPr lang="en-US" dirty="0" smtClean="0">
                <a:solidFill>
                  <a:schemeClr val="tx1"/>
                </a:solidFill>
              </a:rPr>
              <a:t> so hard.</a:t>
            </a:r>
            <a:endParaRPr lang="en-US" dirty="0" smtClean="0">
              <a:solidFill>
                <a:schemeClr val="tx1"/>
              </a:solidFill>
            </a:endParaRPr>
          </a:p>
        </p:txBody>
      </p:sp>
    </p:spTree>
  </p:cSld>
  <p:clrMapOvr>
    <a:masterClrMapping/>
  </p:clrMapOvr>
  <p:transition>
    <p:newsflash/>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PAST  PERFECT   CONTINUOUS </a:t>
            </a:r>
            <a:r>
              <a:rPr lang="en-US" dirty="0" smtClean="0"/>
              <a:t>ADVERB PLACEMENT:</a:t>
            </a:r>
            <a:r>
              <a:rPr lang="en-US" dirty="0" smtClean="0"/>
              <a:t/>
            </a:r>
            <a:br>
              <a:rPr lang="en-US" dirty="0" smtClean="0"/>
            </a:br>
            <a:endParaRPr lang="en-US" dirty="0"/>
          </a:p>
        </p:txBody>
      </p:sp>
      <p:sp>
        <p:nvSpPr>
          <p:cNvPr id="6" name="Content Placeholder 5"/>
          <p:cNvSpPr>
            <a:spLocks noGrp="1"/>
          </p:cNvSpPr>
          <p:nvPr>
            <p:ph idx="1"/>
          </p:nvPr>
        </p:nvSpPr>
        <p:spPr/>
        <p:txBody>
          <a:bodyPr/>
          <a:lstStyle/>
          <a:p>
            <a:r>
              <a:rPr lang="en-US" dirty="0" smtClean="0"/>
              <a:t>The examples below show the placement for grammar adverbs such as: always, only, never, ever, still, just, etc.</a:t>
            </a:r>
          </a:p>
          <a:p>
            <a:r>
              <a:rPr lang="en-US" dirty="0" smtClean="0"/>
              <a:t>Examples:</a:t>
            </a:r>
          </a:p>
          <a:p>
            <a:r>
              <a:rPr lang="en-US" dirty="0" smtClean="0"/>
              <a:t>You had </a:t>
            </a:r>
            <a:r>
              <a:rPr lang="en-US" b="1" u="sng" dirty="0" smtClean="0"/>
              <a:t>only</a:t>
            </a:r>
            <a:r>
              <a:rPr lang="en-US" dirty="0" smtClean="0"/>
              <a:t> been waiting there for a few minutes when she arrived.</a:t>
            </a:r>
          </a:p>
          <a:p>
            <a:r>
              <a:rPr lang="en-US" dirty="0" smtClean="0"/>
              <a:t>Had you </a:t>
            </a:r>
            <a:r>
              <a:rPr lang="en-US" b="1" u="sng" dirty="0" smtClean="0"/>
              <a:t>only</a:t>
            </a:r>
            <a:r>
              <a:rPr lang="en-US" dirty="0" smtClean="0"/>
              <a:t> been waiting there for a few minutes when she arrived?</a:t>
            </a:r>
          </a:p>
          <a:p>
            <a:endParaRPr lang="en-US" dirty="0"/>
          </a:p>
        </p:txBody>
      </p:sp>
    </p:spTree>
  </p:cSld>
  <p:clrMapOvr>
    <a:masterClrMapping/>
  </p:clrMapOvr>
  <p:transition>
    <p:newsflash/>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PAST  </a:t>
            </a:r>
            <a:r>
              <a:rPr lang="en-US" dirty="0" smtClean="0"/>
              <a:t>PERFECT </a:t>
            </a:r>
            <a:r>
              <a:rPr lang="en-US" dirty="0" smtClean="0"/>
              <a:t>CONTINUOUS</a:t>
            </a:r>
            <a:br>
              <a:rPr lang="en-US" dirty="0" smtClean="0"/>
            </a:br>
            <a:r>
              <a:rPr lang="en-US" sz="2800" b="0" dirty="0" smtClean="0"/>
              <a:t>NOTE: Passive forms of the Past Perfect Continuous are not common</a:t>
            </a:r>
            <a:r>
              <a:rPr lang="en-US" b="0" dirty="0" smtClean="0"/>
              <a:t>.</a:t>
            </a:r>
            <a:endParaRPr lang="en-US" dirty="0"/>
          </a:p>
        </p:txBody>
      </p:sp>
      <p:sp>
        <p:nvSpPr>
          <p:cNvPr id="3" name="Text Placeholder 2"/>
          <p:cNvSpPr>
            <a:spLocks noGrp="1"/>
          </p:cNvSpPr>
          <p:nvPr>
            <p:ph type="body" idx="1"/>
          </p:nvPr>
        </p:nvSpPr>
        <p:spPr/>
        <p:txBody>
          <a:bodyPr>
            <a:normAutofit/>
          </a:bodyPr>
          <a:lstStyle/>
          <a:p>
            <a:r>
              <a:rPr lang="en-US" sz="3000" dirty="0" smtClean="0"/>
              <a:t>active</a:t>
            </a:r>
            <a:endParaRPr lang="en-US" sz="3000" dirty="0"/>
          </a:p>
        </p:txBody>
      </p:sp>
      <p:sp>
        <p:nvSpPr>
          <p:cNvPr id="4" name="Content Placeholder 3"/>
          <p:cNvSpPr>
            <a:spLocks noGrp="1"/>
          </p:cNvSpPr>
          <p:nvPr>
            <p:ph sz="half" idx="2"/>
          </p:nvPr>
        </p:nvSpPr>
        <p:spPr/>
        <p:txBody>
          <a:bodyPr/>
          <a:lstStyle/>
          <a:p>
            <a:r>
              <a:rPr lang="en-US" dirty="0" smtClean="0"/>
              <a:t>Chef Jones </a:t>
            </a:r>
            <a:r>
              <a:rPr lang="en-US" b="1" u="sng" dirty="0" smtClean="0"/>
              <a:t>had been preparing</a:t>
            </a:r>
            <a:r>
              <a:rPr lang="en-US" u="sng" dirty="0" smtClean="0"/>
              <a:t> </a:t>
            </a:r>
            <a:r>
              <a:rPr lang="en-US" dirty="0" smtClean="0"/>
              <a:t>the restaurant's fantastic dinners for two years before he moved to Paris.</a:t>
            </a:r>
            <a:endParaRPr lang="en-US" dirty="0"/>
          </a:p>
        </p:txBody>
      </p:sp>
      <p:sp>
        <p:nvSpPr>
          <p:cNvPr id="5" name="Text Placeholder 4"/>
          <p:cNvSpPr>
            <a:spLocks noGrp="1"/>
          </p:cNvSpPr>
          <p:nvPr>
            <p:ph type="body" sz="quarter" idx="3"/>
          </p:nvPr>
        </p:nvSpPr>
        <p:spPr/>
        <p:txBody>
          <a:bodyPr>
            <a:normAutofit/>
          </a:bodyPr>
          <a:lstStyle/>
          <a:p>
            <a:r>
              <a:rPr lang="en-US" sz="3000" dirty="0" smtClean="0"/>
              <a:t>passive</a:t>
            </a:r>
            <a:endParaRPr lang="en-US" sz="3000" dirty="0"/>
          </a:p>
        </p:txBody>
      </p:sp>
      <p:sp>
        <p:nvSpPr>
          <p:cNvPr id="6" name="Content Placeholder 5"/>
          <p:cNvSpPr>
            <a:spLocks noGrp="1"/>
          </p:cNvSpPr>
          <p:nvPr>
            <p:ph sz="quarter" idx="4"/>
          </p:nvPr>
        </p:nvSpPr>
        <p:spPr/>
        <p:txBody>
          <a:bodyPr/>
          <a:lstStyle/>
          <a:p>
            <a:pPr>
              <a:buNone/>
            </a:pPr>
            <a:r>
              <a:rPr lang="en-US" dirty="0" smtClean="0"/>
              <a:t>The restaurant's </a:t>
            </a:r>
            <a:r>
              <a:rPr lang="en-US" dirty="0" smtClean="0"/>
              <a:t>fantastic dinners</a:t>
            </a:r>
            <a:r>
              <a:rPr lang="en-US" dirty="0" smtClean="0"/>
              <a:t> </a:t>
            </a:r>
            <a:r>
              <a:rPr lang="en-US" b="1" u="sng" dirty="0" smtClean="0"/>
              <a:t>had been being prepared</a:t>
            </a:r>
            <a:r>
              <a:rPr lang="en-US" u="sng" dirty="0" smtClean="0"/>
              <a:t> </a:t>
            </a:r>
            <a:r>
              <a:rPr lang="en-US" dirty="0" smtClean="0"/>
              <a:t>by Chef Jones for two years before he moved to Paris.</a:t>
            </a:r>
            <a:endParaRPr lang="en-US" b="1" i="1" u="sng" dirty="0"/>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153400" cy="1022462"/>
          </a:xfrm>
        </p:spPr>
        <p:txBody>
          <a:bodyPr>
            <a:normAutofit fontScale="90000"/>
          </a:bodyPr>
          <a:lstStyle/>
          <a:p>
            <a:r>
              <a:rPr lang="en-US" dirty="0" smtClean="0"/>
              <a:t>Uses of  PRESENT CONTINUOUS</a:t>
            </a:r>
            <a:br>
              <a:rPr lang="en-US" dirty="0" smtClean="0"/>
            </a:br>
            <a:r>
              <a:rPr lang="en-US" sz="2800" dirty="0" smtClean="0"/>
              <a:t>4. Actions taking place around now(but not at the moment of speaking.</a:t>
            </a:r>
            <a:r>
              <a:rPr lang="en-US" dirty="0" smtClean="0"/>
              <a:t/>
            </a:r>
            <a:br>
              <a:rPr lang="en-US" dirty="0" smtClean="0"/>
            </a:br>
            <a:endParaRPr lang="en-US" dirty="0"/>
          </a:p>
        </p:txBody>
      </p:sp>
      <p:sp>
        <p:nvSpPr>
          <p:cNvPr id="9" name="Text Placeholder 8"/>
          <p:cNvSpPr>
            <a:spLocks noGrp="1"/>
          </p:cNvSpPr>
          <p:nvPr>
            <p:ph type="body" idx="1"/>
          </p:nvPr>
        </p:nvSpPr>
        <p:spPr/>
        <p:txBody>
          <a:bodyPr>
            <a:normAutofit fontScale="92500"/>
          </a:bodyPr>
          <a:lstStyle/>
          <a:p>
            <a:r>
              <a:rPr lang="en-US" b="0" dirty="0" smtClean="0"/>
              <a:t>I</a:t>
            </a:r>
            <a:r>
              <a:rPr lang="en-US" i="1" u="sng" dirty="0" smtClean="0"/>
              <a:t>’m studying </a:t>
            </a:r>
            <a:r>
              <a:rPr lang="en-US" b="0" dirty="0" smtClean="0"/>
              <a:t>for my exams.</a:t>
            </a:r>
            <a:endParaRPr lang="en-US" b="0" dirty="0"/>
          </a:p>
        </p:txBody>
      </p:sp>
      <p:sp>
        <p:nvSpPr>
          <p:cNvPr id="10" name="Text Placeholder 9"/>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p:txBody>
          <a:bodyPr>
            <a:normAutofit/>
          </a:bodyPr>
          <a:lstStyle/>
          <a:p>
            <a:r>
              <a:rPr lang="en-US" sz="2000" dirty="0" smtClean="0"/>
              <a:t>This action takes place around now and only for a limited period of time, but not at the moment of speaking.</a:t>
            </a:r>
          </a:p>
          <a:p>
            <a:r>
              <a:rPr lang="en-US" sz="2000" dirty="0" smtClean="0"/>
              <a:t> we don’t have to use signal words here, but we often find signal words in such sentences, e.g. </a:t>
            </a:r>
            <a:r>
              <a:rPr lang="en-US" sz="2000" b="1" dirty="0" smtClean="0"/>
              <a:t>now, at the moment.</a:t>
            </a:r>
            <a:endParaRPr lang="en-US" sz="2000" b="1" dirty="0"/>
          </a:p>
        </p:txBody>
      </p:sp>
      <p:pic>
        <p:nvPicPr>
          <p:cNvPr id="11" name="Picture 4" descr="http://www.clipartguide.com/_named_clipart_images/0511-1008-3119-0825_An_African_American_Teen_Talking_to_a_Caucasian_Teen_clipart_image.jpg"/>
          <p:cNvPicPr>
            <a:picLocks noGrp="1" noChangeAspect="1" noChangeArrowheads="1"/>
          </p:cNvPicPr>
          <p:nvPr>
            <p:ph sz="half" idx="2"/>
          </p:nvPr>
        </p:nvPicPr>
        <p:blipFill>
          <a:blip r:embed="rId2"/>
          <a:srcRect/>
          <a:stretch>
            <a:fillRect/>
          </a:stretch>
        </p:blipFill>
        <p:spPr bwMode="auto">
          <a:xfrm>
            <a:off x="1143000" y="2836711"/>
            <a:ext cx="2438400" cy="2902857"/>
          </a:xfrm>
          <a:prstGeom prst="rect">
            <a:avLst/>
          </a:prstGeom>
          <a:noFill/>
        </p:spPr>
      </p:pic>
    </p:spTree>
  </p:cSld>
  <p:clrMapOvr>
    <a:masterClrMapping/>
  </p:clrMapOvr>
  <p:transition>
    <p:newsflash/>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PERFECT   CONTINUOUS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a:r>
            <a:br>
              <a:rPr lang="en-US" dirty="0" smtClean="0"/>
            </a:br>
            <a:r>
              <a:rPr lang="en-US" dirty="0" smtClean="0"/>
              <a:t>1.They </a:t>
            </a:r>
            <a:r>
              <a:rPr lang="en-US" dirty="0" smtClean="0"/>
              <a:t>______________ (shout) for a few hours before their parents arrived.</a:t>
            </a:r>
          </a:p>
          <a:p>
            <a:r>
              <a:rPr lang="en-US" dirty="0" smtClean="0"/>
              <a:t/>
            </a:r>
            <a:br>
              <a:rPr lang="en-US" dirty="0" smtClean="0"/>
            </a:br>
            <a:r>
              <a:rPr lang="en-US" dirty="0" smtClean="0"/>
              <a:t>2.They </a:t>
            </a:r>
            <a:r>
              <a:rPr lang="en-US" dirty="0" smtClean="0"/>
              <a:t>______________ (</a:t>
            </a:r>
            <a:r>
              <a:rPr lang="en-US" dirty="0" smtClean="0"/>
              <a:t>eat) noisily </a:t>
            </a:r>
            <a:r>
              <a:rPr lang="en-US" dirty="0" smtClean="0"/>
              <a:t>for a few hours before their parents arrived.</a:t>
            </a:r>
          </a:p>
          <a:p>
            <a:r>
              <a:rPr lang="en-US" dirty="0" smtClean="0"/>
              <a:t/>
            </a:r>
            <a:br>
              <a:rPr lang="en-US" dirty="0" smtClean="0"/>
            </a:br>
            <a:r>
              <a:rPr lang="en-US" dirty="0" smtClean="0"/>
              <a:t>3. They </a:t>
            </a:r>
            <a:r>
              <a:rPr lang="en-US" dirty="0" smtClean="0"/>
              <a:t>______________ (</a:t>
            </a:r>
            <a:r>
              <a:rPr lang="en-US" dirty="0" smtClean="0"/>
              <a:t>play) </a:t>
            </a:r>
            <a:r>
              <a:rPr lang="en-US" dirty="0" smtClean="0"/>
              <a:t>music at full </a:t>
            </a:r>
            <a:r>
              <a:rPr lang="en-US" dirty="0" smtClean="0"/>
              <a:t>volume </a:t>
            </a:r>
            <a:r>
              <a:rPr lang="en-US" dirty="0" smtClean="0"/>
              <a:t>for a few hours before their parents arrived.</a:t>
            </a:r>
          </a:p>
          <a:p>
            <a:endParaRPr lang="en-US" i="1" dirty="0" smtClean="0"/>
          </a:p>
          <a:p>
            <a:r>
              <a:rPr lang="en-US" dirty="0" smtClean="0"/>
              <a:t/>
            </a:r>
            <a:br>
              <a:rPr lang="en-US" dirty="0" smtClean="0"/>
            </a:br>
            <a:r>
              <a:rPr lang="en-US" dirty="0" smtClean="0"/>
              <a:t>4. They ______________ (jump )on their parents' bed for a few hours before their parents arrived.</a:t>
            </a:r>
          </a:p>
          <a:p>
            <a:r>
              <a:rPr lang="en-US" dirty="0" smtClean="0"/>
              <a:t/>
            </a:r>
            <a:br>
              <a:rPr lang="en-US" dirty="0" smtClean="0"/>
            </a:br>
            <a:r>
              <a:rPr lang="en-US" dirty="0" smtClean="0"/>
              <a:t>5. They </a:t>
            </a:r>
            <a:r>
              <a:rPr lang="en-US" dirty="0" smtClean="0"/>
              <a:t>______________ (</a:t>
            </a:r>
            <a:r>
              <a:rPr lang="en-US" dirty="0" smtClean="0"/>
              <a:t>try) </a:t>
            </a:r>
            <a:r>
              <a:rPr lang="en-US" dirty="0" smtClean="0"/>
              <a:t>on Mary's </a:t>
            </a:r>
            <a:r>
              <a:rPr lang="en-US" dirty="0" smtClean="0"/>
              <a:t>clothes </a:t>
            </a:r>
            <a:r>
              <a:rPr lang="en-US" dirty="0" smtClean="0"/>
              <a:t>for a few hours before their parents arrived.</a:t>
            </a:r>
          </a:p>
          <a:p>
            <a:endParaRPr lang="en-US" dirty="0"/>
          </a:p>
        </p:txBody>
      </p:sp>
    </p:spTree>
  </p:cSld>
  <p:clrMapOvr>
    <a:masterClrMapping/>
  </p:clrMapOvr>
  <p:transition>
    <p:newsflash/>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PERFECT   CONTINUOUS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a:r>
            <a:br>
              <a:rPr lang="en-US" dirty="0" smtClean="0"/>
            </a:br>
            <a:r>
              <a:rPr lang="en-US" dirty="0" smtClean="0"/>
              <a:t>1.They </a:t>
            </a:r>
            <a:r>
              <a:rPr lang="en-US" i="1" u="sng" dirty="0" smtClean="0"/>
              <a:t>had </a:t>
            </a:r>
            <a:r>
              <a:rPr lang="en-US" i="1" u="sng" dirty="0" smtClean="0"/>
              <a:t>been </a:t>
            </a:r>
            <a:r>
              <a:rPr lang="en-US" i="1" u="sng" dirty="0" smtClean="0"/>
              <a:t>shouting</a:t>
            </a:r>
            <a:r>
              <a:rPr lang="en-US" dirty="0" smtClean="0"/>
              <a:t>(shout</a:t>
            </a:r>
            <a:r>
              <a:rPr lang="en-US" dirty="0" smtClean="0"/>
              <a:t>) for a few hours before their parents arrived.</a:t>
            </a:r>
          </a:p>
          <a:p>
            <a:r>
              <a:rPr lang="en-US" dirty="0" smtClean="0"/>
              <a:t/>
            </a:r>
            <a:br>
              <a:rPr lang="en-US" dirty="0" smtClean="0"/>
            </a:br>
            <a:r>
              <a:rPr lang="en-US" dirty="0" smtClean="0"/>
              <a:t>2.They </a:t>
            </a:r>
            <a:r>
              <a:rPr lang="en-US" dirty="0" smtClean="0"/>
              <a:t>______________ (</a:t>
            </a:r>
            <a:r>
              <a:rPr lang="en-US" dirty="0" smtClean="0"/>
              <a:t>eat) noisily </a:t>
            </a:r>
            <a:r>
              <a:rPr lang="en-US" dirty="0" smtClean="0"/>
              <a:t>for a few hours before their parents arrived.</a:t>
            </a:r>
          </a:p>
          <a:p>
            <a:r>
              <a:rPr lang="en-US" dirty="0" smtClean="0"/>
              <a:t/>
            </a:r>
            <a:br>
              <a:rPr lang="en-US" dirty="0" smtClean="0"/>
            </a:br>
            <a:r>
              <a:rPr lang="en-US" dirty="0" smtClean="0"/>
              <a:t>3. They </a:t>
            </a:r>
            <a:r>
              <a:rPr lang="en-US" dirty="0" smtClean="0"/>
              <a:t>______________ (</a:t>
            </a:r>
            <a:r>
              <a:rPr lang="en-US" dirty="0" smtClean="0"/>
              <a:t>play) </a:t>
            </a:r>
            <a:r>
              <a:rPr lang="en-US" dirty="0" smtClean="0"/>
              <a:t>music at full </a:t>
            </a:r>
            <a:r>
              <a:rPr lang="en-US" dirty="0" smtClean="0"/>
              <a:t>volume </a:t>
            </a:r>
            <a:r>
              <a:rPr lang="en-US" dirty="0" smtClean="0"/>
              <a:t>for a few hours before their parents arrived.</a:t>
            </a:r>
          </a:p>
          <a:p>
            <a:endParaRPr lang="en-US" i="1" dirty="0" smtClean="0"/>
          </a:p>
          <a:p>
            <a:r>
              <a:rPr lang="en-US" dirty="0" smtClean="0"/>
              <a:t/>
            </a:r>
            <a:br>
              <a:rPr lang="en-US" dirty="0" smtClean="0"/>
            </a:br>
            <a:r>
              <a:rPr lang="en-US" dirty="0" smtClean="0"/>
              <a:t>4. They ______________ (jump) on their parents' bed for a few hours before their parents arrived.</a:t>
            </a:r>
          </a:p>
          <a:p>
            <a:r>
              <a:rPr lang="en-US" dirty="0" smtClean="0"/>
              <a:t/>
            </a:r>
            <a:br>
              <a:rPr lang="en-US" dirty="0" smtClean="0"/>
            </a:br>
            <a:r>
              <a:rPr lang="en-US" dirty="0" smtClean="0"/>
              <a:t>5. They </a:t>
            </a:r>
            <a:r>
              <a:rPr lang="en-US" dirty="0" smtClean="0"/>
              <a:t>______________ (</a:t>
            </a:r>
            <a:r>
              <a:rPr lang="en-US" dirty="0" smtClean="0"/>
              <a:t>try) </a:t>
            </a:r>
            <a:r>
              <a:rPr lang="en-US" dirty="0" smtClean="0"/>
              <a:t>on Mary's </a:t>
            </a:r>
            <a:r>
              <a:rPr lang="en-US" dirty="0" smtClean="0"/>
              <a:t>clothes </a:t>
            </a:r>
            <a:r>
              <a:rPr lang="en-US" dirty="0" smtClean="0"/>
              <a:t>for a few hours before their parents arrived.</a:t>
            </a:r>
          </a:p>
          <a:p>
            <a:endParaRPr lang="en-US" dirty="0"/>
          </a:p>
        </p:txBody>
      </p:sp>
    </p:spTree>
  </p:cSld>
  <p:clrMapOvr>
    <a:masterClrMapping/>
  </p:clrMapOvr>
  <p:transition>
    <p:newsflash/>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PERFECT   CONTINUOUS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a:r>
            <a:br>
              <a:rPr lang="en-US" dirty="0" smtClean="0"/>
            </a:br>
            <a:r>
              <a:rPr lang="en-US" dirty="0" smtClean="0"/>
              <a:t>1.They </a:t>
            </a:r>
            <a:r>
              <a:rPr lang="en-US" i="1" u="sng" dirty="0" smtClean="0"/>
              <a:t>had </a:t>
            </a:r>
            <a:r>
              <a:rPr lang="en-US" i="1" u="sng" dirty="0" smtClean="0"/>
              <a:t>been </a:t>
            </a:r>
            <a:r>
              <a:rPr lang="en-US" i="1" u="sng" dirty="0" smtClean="0"/>
              <a:t>shouting</a:t>
            </a:r>
            <a:r>
              <a:rPr lang="en-US" dirty="0" smtClean="0"/>
              <a:t>(shout</a:t>
            </a:r>
            <a:r>
              <a:rPr lang="en-US" dirty="0" smtClean="0"/>
              <a:t>) for a few hours before their parents arrived.</a:t>
            </a:r>
          </a:p>
          <a:p>
            <a:r>
              <a:rPr lang="en-US" dirty="0" smtClean="0"/>
              <a:t/>
            </a:r>
            <a:br>
              <a:rPr lang="en-US" dirty="0" smtClean="0"/>
            </a:br>
            <a:r>
              <a:rPr lang="en-US" dirty="0" smtClean="0"/>
              <a:t>2.They </a:t>
            </a:r>
            <a:r>
              <a:rPr lang="en-US" i="1" u="sng" dirty="0" smtClean="0"/>
              <a:t>had been eating </a:t>
            </a:r>
            <a:r>
              <a:rPr lang="en-US" dirty="0" smtClean="0"/>
              <a:t> </a:t>
            </a:r>
            <a:r>
              <a:rPr lang="en-US" dirty="0" smtClean="0"/>
              <a:t>(</a:t>
            </a:r>
            <a:r>
              <a:rPr lang="en-US" dirty="0" smtClean="0"/>
              <a:t>eat) noisily </a:t>
            </a:r>
            <a:r>
              <a:rPr lang="en-US" dirty="0" smtClean="0"/>
              <a:t>for a few hours before their parents arrived.</a:t>
            </a:r>
          </a:p>
          <a:p>
            <a:r>
              <a:rPr lang="en-US" dirty="0" smtClean="0"/>
              <a:t/>
            </a:r>
            <a:br>
              <a:rPr lang="en-US" dirty="0" smtClean="0"/>
            </a:br>
            <a:r>
              <a:rPr lang="en-US" dirty="0" smtClean="0"/>
              <a:t>3. They </a:t>
            </a:r>
            <a:r>
              <a:rPr lang="en-US" dirty="0" smtClean="0"/>
              <a:t>______________ (play </a:t>
            </a:r>
            <a:r>
              <a:rPr lang="en-US" dirty="0" smtClean="0"/>
              <a:t>)music </a:t>
            </a:r>
            <a:r>
              <a:rPr lang="en-US" dirty="0" smtClean="0"/>
              <a:t>at full </a:t>
            </a:r>
            <a:r>
              <a:rPr lang="en-US" dirty="0" smtClean="0"/>
              <a:t>volume </a:t>
            </a:r>
            <a:r>
              <a:rPr lang="en-US" dirty="0" smtClean="0"/>
              <a:t>for a few hours before their parents arrived.</a:t>
            </a:r>
          </a:p>
          <a:p>
            <a:endParaRPr lang="en-US" i="1" dirty="0" smtClean="0"/>
          </a:p>
          <a:p>
            <a:r>
              <a:rPr lang="en-US" dirty="0" smtClean="0"/>
              <a:t/>
            </a:r>
            <a:br>
              <a:rPr lang="en-US" dirty="0" smtClean="0"/>
            </a:br>
            <a:r>
              <a:rPr lang="en-US" dirty="0" smtClean="0"/>
              <a:t>4. They ______________ (jump) on their parents' bed for a few hours before their parents arrived.</a:t>
            </a:r>
          </a:p>
          <a:p>
            <a:r>
              <a:rPr lang="en-US" dirty="0" smtClean="0"/>
              <a:t/>
            </a:r>
            <a:br>
              <a:rPr lang="en-US" dirty="0" smtClean="0"/>
            </a:br>
            <a:r>
              <a:rPr lang="en-US" dirty="0" smtClean="0"/>
              <a:t>5. They </a:t>
            </a:r>
            <a:r>
              <a:rPr lang="en-US" dirty="0" smtClean="0"/>
              <a:t>______________ (</a:t>
            </a:r>
            <a:r>
              <a:rPr lang="en-US" dirty="0" smtClean="0"/>
              <a:t>try) </a:t>
            </a:r>
            <a:r>
              <a:rPr lang="en-US" dirty="0" smtClean="0"/>
              <a:t>on Mary's </a:t>
            </a:r>
            <a:r>
              <a:rPr lang="en-US" dirty="0" smtClean="0"/>
              <a:t>clothes </a:t>
            </a:r>
            <a:r>
              <a:rPr lang="en-US" dirty="0" smtClean="0"/>
              <a:t>for a few hours before their parents arrived.</a:t>
            </a:r>
          </a:p>
          <a:p>
            <a:endParaRPr lang="en-US" dirty="0"/>
          </a:p>
        </p:txBody>
      </p:sp>
    </p:spTree>
  </p:cSld>
  <p:clrMapOvr>
    <a:masterClrMapping/>
  </p:clrMapOvr>
  <p:transition>
    <p:newsflash/>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PERFECT   CONTINUOUS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a:r>
            <a:br>
              <a:rPr lang="en-US" dirty="0" smtClean="0"/>
            </a:br>
            <a:r>
              <a:rPr lang="en-US" dirty="0" smtClean="0"/>
              <a:t>1.They </a:t>
            </a:r>
            <a:r>
              <a:rPr lang="en-US" i="1" u="sng" dirty="0" smtClean="0"/>
              <a:t>had </a:t>
            </a:r>
            <a:r>
              <a:rPr lang="en-US" i="1" u="sng" dirty="0" smtClean="0"/>
              <a:t>been </a:t>
            </a:r>
            <a:r>
              <a:rPr lang="en-US" i="1" u="sng" dirty="0" smtClean="0"/>
              <a:t>shouting</a:t>
            </a:r>
            <a:r>
              <a:rPr lang="en-US" dirty="0" smtClean="0"/>
              <a:t>(shout</a:t>
            </a:r>
            <a:r>
              <a:rPr lang="en-US" dirty="0" smtClean="0"/>
              <a:t>) for a few hours before their parents arrived.</a:t>
            </a:r>
          </a:p>
          <a:p>
            <a:r>
              <a:rPr lang="en-US" dirty="0" smtClean="0"/>
              <a:t/>
            </a:r>
            <a:br>
              <a:rPr lang="en-US" dirty="0" smtClean="0"/>
            </a:br>
            <a:r>
              <a:rPr lang="en-US" dirty="0" smtClean="0"/>
              <a:t>2.They </a:t>
            </a:r>
            <a:r>
              <a:rPr lang="en-US" i="1" u="sng" dirty="0" smtClean="0"/>
              <a:t>had been eating </a:t>
            </a:r>
            <a:r>
              <a:rPr lang="en-US" dirty="0" smtClean="0"/>
              <a:t> </a:t>
            </a:r>
            <a:r>
              <a:rPr lang="en-US" dirty="0" smtClean="0"/>
              <a:t>(</a:t>
            </a:r>
            <a:r>
              <a:rPr lang="en-US" dirty="0" smtClean="0"/>
              <a:t>eat) noisily </a:t>
            </a:r>
            <a:r>
              <a:rPr lang="en-US" dirty="0" smtClean="0"/>
              <a:t>for a few hours before their parents arrived.</a:t>
            </a:r>
          </a:p>
          <a:p>
            <a:r>
              <a:rPr lang="en-US" dirty="0" smtClean="0"/>
              <a:t/>
            </a:r>
            <a:br>
              <a:rPr lang="en-US" dirty="0" smtClean="0"/>
            </a:br>
            <a:r>
              <a:rPr lang="en-US" dirty="0" smtClean="0"/>
              <a:t>3. They </a:t>
            </a:r>
            <a:r>
              <a:rPr lang="en-US" i="1" u="sng" dirty="0" smtClean="0"/>
              <a:t>had been playing </a:t>
            </a:r>
            <a:r>
              <a:rPr lang="en-US" dirty="0" smtClean="0"/>
              <a:t>(play </a:t>
            </a:r>
            <a:r>
              <a:rPr lang="en-US" dirty="0" smtClean="0"/>
              <a:t>)music </a:t>
            </a:r>
            <a:r>
              <a:rPr lang="en-US" dirty="0" smtClean="0"/>
              <a:t>at full </a:t>
            </a:r>
            <a:r>
              <a:rPr lang="en-US" dirty="0" smtClean="0"/>
              <a:t>volume </a:t>
            </a:r>
            <a:r>
              <a:rPr lang="en-US" dirty="0" smtClean="0"/>
              <a:t>for a few hours before their parents arrived.</a:t>
            </a:r>
          </a:p>
          <a:p>
            <a:endParaRPr lang="en-US" i="1" dirty="0" smtClean="0"/>
          </a:p>
          <a:p>
            <a:r>
              <a:rPr lang="en-US" dirty="0" smtClean="0"/>
              <a:t/>
            </a:r>
            <a:br>
              <a:rPr lang="en-US" dirty="0" smtClean="0"/>
            </a:br>
            <a:r>
              <a:rPr lang="en-US" dirty="0" smtClean="0"/>
              <a:t>4. They ______________ (jump) on their parents' bed for a few hours before their parents arrived.</a:t>
            </a:r>
          </a:p>
          <a:p>
            <a:r>
              <a:rPr lang="en-US" dirty="0" smtClean="0"/>
              <a:t/>
            </a:r>
            <a:br>
              <a:rPr lang="en-US" dirty="0" smtClean="0"/>
            </a:br>
            <a:r>
              <a:rPr lang="en-US" dirty="0" smtClean="0"/>
              <a:t>5. They </a:t>
            </a:r>
            <a:r>
              <a:rPr lang="en-US" dirty="0" smtClean="0"/>
              <a:t>______________ (</a:t>
            </a:r>
            <a:r>
              <a:rPr lang="en-US" dirty="0" smtClean="0"/>
              <a:t>try) </a:t>
            </a:r>
            <a:r>
              <a:rPr lang="en-US" dirty="0" smtClean="0"/>
              <a:t>on Mary's </a:t>
            </a:r>
            <a:r>
              <a:rPr lang="en-US" dirty="0" smtClean="0"/>
              <a:t>clothes </a:t>
            </a:r>
            <a:r>
              <a:rPr lang="en-US" dirty="0" smtClean="0"/>
              <a:t>for a few hours before their parents arrived.</a:t>
            </a:r>
          </a:p>
          <a:p>
            <a:endParaRPr lang="en-US" dirty="0"/>
          </a:p>
        </p:txBody>
      </p:sp>
    </p:spTree>
  </p:cSld>
  <p:clrMapOvr>
    <a:masterClrMapping/>
  </p:clrMapOvr>
  <p:transition>
    <p:newsflash/>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PERFECT   CONTINUOUS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a:r>
            <a:br>
              <a:rPr lang="en-US" dirty="0" smtClean="0"/>
            </a:br>
            <a:r>
              <a:rPr lang="en-US" dirty="0" smtClean="0"/>
              <a:t>1.They </a:t>
            </a:r>
            <a:r>
              <a:rPr lang="en-US" i="1" u="sng" dirty="0" smtClean="0"/>
              <a:t>had </a:t>
            </a:r>
            <a:r>
              <a:rPr lang="en-US" i="1" u="sng" dirty="0" smtClean="0"/>
              <a:t>been </a:t>
            </a:r>
            <a:r>
              <a:rPr lang="en-US" i="1" u="sng" dirty="0" smtClean="0"/>
              <a:t>shouting</a:t>
            </a:r>
            <a:r>
              <a:rPr lang="en-US" dirty="0" smtClean="0"/>
              <a:t>(shout</a:t>
            </a:r>
            <a:r>
              <a:rPr lang="en-US" dirty="0" smtClean="0"/>
              <a:t>) for a few hours before their parents arrived.</a:t>
            </a:r>
          </a:p>
          <a:p>
            <a:r>
              <a:rPr lang="en-US" dirty="0" smtClean="0"/>
              <a:t/>
            </a:r>
            <a:br>
              <a:rPr lang="en-US" dirty="0" smtClean="0"/>
            </a:br>
            <a:r>
              <a:rPr lang="en-US" dirty="0" smtClean="0"/>
              <a:t>2.They </a:t>
            </a:r>
            <a:r>
              <a:rPr lang="en-US" i="1" u="sng" dirty="0" smtClean="0"/>
              <a:t>had been eating </a:t>
            </a:r>
            <a:r>
              <a:rPr lang="en-US" dirty="0" smtClean="0"/>
              <a:t> </a:t>
            </a:r>
            <a:r>
              <a:rPr lang="en-US" dirty="0" smtClean="0"/>
              <a:t>(</a:t>
            </a:r>
            <a:r>
              <a:rPr lang="en-US" dirty="0" smtClean="0"/>
              <a:t>eat) noisily </a:t>
            </a:r>
            <a:r>
              <a:rPr lang="en-US" dirty="0" smtClean="0"/>
              <a:t>for a few hours before their parents arrived.</a:t>
            </a:r>
          </a:p>
          <a:p>
            <a:r>
              <a:rPr lang="en-US" dirty="0" smtClean="0"/>
              <a:t/>
            </a:r>
            <a:br>
              <a:rPr lang="en-US" dirty="0" smtClean="0"/>
            </a:br>
            <a:r>
              <a:rPr lang="en-US" dirty="0" smtClean="0"/>
              <a:t>3. They </a:t>
            </a:r>
            <a:r>
              <a:rPr lang="en-US" i="1" u="sng" dirty="0" smtClean="0"/>
              <a:t>had been playing </a:t>
            </a:r>
            <a:r>
              <a:rPr lang="en-US" dirty="0" smtClean="0"/>
              <a:t>(play </a:t>
            </a:r>
            <a:r>
              <a:rPr lang="en-US" dirty="0" smtClean="0"/>
              <a:t>)music </a:t>
            </a:r>
            <a:r>
              <a:rPr lang="en-US" dirty="0" smtClean="0"/>
              <a:t>at full </a:t>
            </a:r>
            <a:r>
              <a:rPr lang="en-US" dirty="0" smtClean="0"/>
              <a:t>volume </a:t>
            </a:r>
            <a:r>
              <a:rPr lang="en-US" dirty="0" smtClean="0"/>
              <a:t>for a few hours before their parents arrived.</a:t>
            </a:r>
          </a:p>
          <a:p>
            <a:endParaRPr lang="en-US" i="1" dirty="0" smtClean="0"/>
          </a:p>
          <a:p>
            <a:r>
              <a:rPr lang="en-US" dirty="0" smtClean="0"/>
              <a:t/>
            </a:r>
            <a:br>
              <a:rPr lang="en-US" dirty="0" smtClean="0"/>
            </a:br>
            <a:r>
              <a:rPr lang="en-US" dirty="0" smtClean="0"/>
              <a:t>4. They </a:t>
            </a:r>
            <a:r>
              <a:rPr lang="en-US" i="1" u="sng" dirty="0" smtClean="0"/>
              <a:t>_had been jumping</a:t>
            </a:r>
            <a:r>
              <a:rPr lang="en-US" dirty="0" smtClean="0"/>
              <a:t>  (jump) on their parents' bed for a few hours before their parents arrived.</a:t>
            </a:r>
          </a:p>
          <a:p>
            <a:r>
              <a:rPr lang="en-US" dirty="0" smtClean="0"/>
              <a:t/>
            </a:r>
            <a:br>
              <a:rPr lang="en-US" dirty="0" smtClean="0"/>
            </a:br>
            <a:r>
              <a:rPr lang="en-US" dirty="0" smtClean="0"/>
              <a:t>5. They </a:t>
            </a:r>
            <a:r>
              <a:rPr lang="en-US" dirty="0" smtClean="0"/>
              <a:t>______________ (</a:t>
            </a:r>
            <a:r>
              <a:rPr lang="en-US" dirty="0" smtClean="0"/>
              <a:t>try) </a:t>
            </a:r>
            <a:r>
              <a:rPr lang="en-US" dirty="0" smtClean="0"/>
              <a:t>on Mary's </a:t>
            </a:r>
            <a:r>
              <a:rPr lang="en-US" dirty="0" smtClean="0"/>
              <a:t>clothes </a:t>
            </a:r>
            <a:r>
              <a:rPr lang="en-US" dirty="0" smtClean="0"/>
              <a:t>for a few hours before their parents arrived.</a:t>
            </a:r>
          </a:p>
          <a:p>
            <a:endParaRPr lang="en-US" dirty="0"/>
          </a:p>
        </p:txBody>
      </p:sp>
    </p:spTree>
  </p:cSld>
  <p:clrMapOvr>
    <a:masterClrMapping/>
  </p:clrMapOvr>
  <p:transition>
    <p:newsflash/>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PERFECT   CONTINUOUS</a:t>
            </a:r>
            <a:endParaRPr lang="en-US" dirty="0"/>
          </a:p>
        </p:txBody>
      </p:sp>
      <p:sp>
        <p:nvSpPr>
          <p:cNvPr id="3" name="Content Placeholder 2"/>
          <p:cNvSpPr>
            <a:spLocks noGrp="1"/>
          </p:cNvSpPr>
          <p:nvPr>
            <p:ph idx="1"/>
          </p:nvPr>
        </p:nvSpPr>
        <p:spPr>
          <a:xfrm>
            <a:off x="457200" y="1676401"/>
            <a:ext cx="8382000" cy="4724400"/>
          </a:xfrm>
        </p:spPr>
        <p:txBody>
          <a:bodyPr>
            <a:normAutofit fontScale="70000" lnSpcReduction="20000"/>
          </a:bodyPr>
          <a:lstStyle/>
          <a:p>
            <a:r>
              <a:rPr lang="en-US" dirty="0" smtClean="0"/>
              <a:t/>
            </a:r>
            <a:br>
              <a:rPr lang="en-US" dirty="0" smtClean="0"/>
            </a:br>
            <a:r>
              <a:rPr lang="en-US" dirty="0" smtClean="0"/>
              <a:t>1.They </a:t>
            </a:r>
            <a:r>
              <a:rPr lang="en-US" i="1" u="sng" dirty="0" smtClean="0"/>
              <a:t>had </a:t>
            </a:r>
            <a:r>
              <a:rPr lang="en-US" i="1" u="sng" dirty="0" smtClean="0"/>
              <a:t>been </a:t>
            </a:r>
            <a:r>
              <a:rPr lang="en-US" i="1" u="sng" dirty="0" smtClean="0"/>
              <a:t>shouting</a:t>
            </a:r>
            <a:r>
              <a:rPr lang="en-US" dirty="0" smtClean="0"/>
              <a:t>(shout</a:t>
            </a:r>
            <a:r>
              <a:rPr lang="en-US" dirty="0" smtClean="0"/>
              <a:t>) for a few hours before their parents arrived.</a:t>
            </a:r>
          </a:p>
          <a:p>
            <a:r>
              <a:rPr lang="en-US" dirty="0" smtClean="0"/>
              <a:t/>
            </a:r>
            <a:br>
              <a:rPr lang="en-US" dirty="0" smtClean="0"/>
            </a:br>
            <a:r>
              <a:rPr lang="en-US" dirty="0" smtClean="0"/>
              <a:t>2.They </a:t>
            </a:r>
            <a:r>
              <a:rPr lang="en-US" i="1" u="sng" dirty="0" smtClean="0"/>
              <a:t>had been eating </a:t>
            </a:r>
            <a:r>
              <a:rPr lang="en-US" dirty="0" smtClean="0"/>
              <a:t> </a:t>
            </a:r>
            <a:r>
              <a:rPr lang="en-US" dirty="0" smtClean="0"/>
              <a:t>(</a:t>
            </a:r>
            <a:r>
              <a:rPr lang="en-US" dirty="0" smtClean="0"/>
              <a:t>eat) noisily </a:t>
            </a:r>
            <a:r>
              <a:rPr lang="en-US" dirty="0" smtClean="0"/>
              <a:t>for a few hours before their parents arrived.</a:t>
            </a:r>
          </a:p>
          <a:p>
            <a:r>
              <a:rPr lang="en-US" dirty="0" smtClean="0"/>
              <a:t/>
            </a:r>
            <a:br>
              <a:rPr lang="en-US" dirty="0" smtClean="0"/>
            </a:br>
            <a:r>
              <a:rPr lang="en-US" dirty="0" smtClean="0"/>
              <a:t>3. They </a:t>
            </a:r>
            <a:r>
              <a:rPr lang="en-US" i="1" u="sng" dirty="0" smtClean="0"/>
              <a:t>had been playing </a:t>
            </a:r>
            <a:r>
              <a:rPr lang="en-US" dirty="0" smtClean="0"/>
              <a:t>(play </a:t>
            </a:r>
            <a:r>
              <a:rPr lang="en-US" dirty="0" smtClean="0"/>
              <a:t>)music </a:t>
            </a:r>
            <a:r>
              <a:rPr lang="en-US" dirty="0" smtClean="0"/>
              <a:t>at full </a:t>
            </a:r>
            <a:r>
              <a:rPr lang="en-US" dirty="0" smtClean="0"/>
              <a:t>volume </a:t>
            </a:r>
            <a:r>
              <a:rPr lang="en-US" dirty="0" smtClean="0"/>
              <a:t>for a few hours before their parents arrived.</a:t>
            </a:r>
          </a:p>
          <a:p>
            <a:endParaRPr lang="en-US" i="1" dirty="0" smtClean="0"/>
          </a:p>
          <a:p>
            <a:r>
              <a:rPr lang="en-US" dirty="0" smtClean="0"/>
              <a:t/>
            </a:r>
            <a:br>
              <a:rPr lang="en-US" dirty="0" smtClean="0"/>
            </a:br>
            <a:r>
              <a:rPr lang="en-US" dirty="0" smtClean="0"/>
              <a:t>4. They </a:t>
            </a:r>
            <a:r>
              <a:rPr lang="en-US" i="1" u="sng" dirty="0" smtClean="0"/>
              <a:t>_had been jumping</a:t>
            </a:r>
            <a:r>
              <a:rPr lang="en-US" dirty="0" smtClean="0"/>
              <a:t>  (jump) on their parents' bed for a few hours before their parents arrived.</a:t>
            </a:r>
          </a:p>
          <a:p>
            <a:r>
              <a:rPr lang="en-US" dirty="0" smtClean="0"/>
              <a:t/>
            </a:r>
            <a:br>
              <a:rPr lang="en-US" dirty="0" smtClean="0"/>
            </a:br>
            <a:r>
              <a:rPr lang="en-US" dirty="0" smtClean="0"/>
              <a:t>5. They _</a:t>
            </a:r>
            <a:r>
              <a:rPr lang="en-US" u="sng" dirty="0" smtClean="0"/>
              <a:t>had been trying</a:t>
            </a:r>
            <a:r>
              <a:rPr lang="en-US" dirty="0" smtClean="0"/>
              <a:t>_ </a:t>
            </a:r>
            <a:r>
              <a:rPr lang="en-US" dirty="0" smtClean="0"/>
              <a:t>(</a:t>
            </a:r>
            <a:r>
              <a:rPr lang="en-US" dirty="0" smtClean="0"/>
              <a:t>try) </a:t>
            </a:r>
            <a:r>
              <a:rPr lang="en-US" dirty="0" smtClean="0"/>
              <a:t>on Mary's </a:t>
            </a:r>
            <a:r>
              <a:rPr lang="en-US" dirty="0" smtClean="0"/>
              <a:t>clothes </a:t>
            </a:r>
            <a:r>
              <a:rPr lang="en-US" dirty="0" smtClean="0"/>
              <a:t>for a few hours before their parents arrived.</a:t>
            </a:r>
          </a:p>
          <a:p>
            <a:endParaRPr lang="en-US" dirty="0"/>
          </a:p>
        </p:txBody>
      </p:sp>
    </p:spTree>
  </p:cSld>
  <p:clrMapOvr>
    <a:masterClrMapping/>
  </p:clrMapOvr>
  <p:transition>
    <p:newsflash/>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PERFECT  VERB  CONTINUOUS</a:t>
            </a:r>
            <a:endParaRPr lang="en-US" dirty="0"/>
          </a:p>
        </p:txBody>
      </p:sp>
      <p:sp>
        <p:nvSpPr>
          <p:cNvPr id="3" name="Content Placeholder 2"/>
          <p:cNvSpPr>
            <a:spLocks noGrp="1"/>
          </p:cNvSpPr>
          <p:nvPr>
            <p:ph idx="1"/>
          </p:nvPr>
        </p:nvSpPr>
        <p:spPr/>
        <p:txBody>
          <a:bodyPr/>
          <a:lstStyle/>
          <a:p>
            <a:r>
              <a:rPr lang="en-US" dirty="0" smtClean="0"/>
              <a:t>FUTURE  PERFECT  VERB CONTINUOUS</a:t>
            </a:r>
            <a:endParaRPr lang="en-US" dirty="0"/>
          </a:p>
        </p:txBody>
      </p:sp>
      <p:graphicFrame>
        <p:nvGraphicFramePr>
          <p:cNvPr id="4" name="Table 3"/>
          <p:cNvGraphicFramePr>
            <a:graphicFrameLocks noGrp="1"/>
          </p:cNvGraphicFramePr>
          <p:nvPr/>
        </p:nvGraphicFramePr>
        <p:xfrm>
          <a:off x="838200" y="2743200"/>
          <a:ext cx="6096000" cy="2169795"/>
        </p:xfrm>
        <a:graphic>
          <a:graphicData uri="http://schemas.openxmlformats.org/drawingml/2006/table">
            <a:tbl>
              <a:tblPr/>
              <a:tblGrid>
                <a:gridCol w="990600"/>
                <a:gridCol w="1752600"/>
                <a:gridCol w="1905000"/>
                <a:gridCol w="1447800"/>
              </a:tblGrid>
              <a:tr h="384810">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AFFIRMATIVE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NEGATIVE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QUESTION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84810">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84810">
                <a:tc>
                  <a:txBody>
                    <a:bodyPr/>
                    <a:lstStyle/>
                    <a:p>
                      <a:pPr algn="l" fontAlgn="b"/>
                      <a:r>
                        <a:rPr lang="en-US" sz="1500" b="1" i="0" u="none" strike="noStrike" dirty="0" smtClean="0">
                          <a:solidFill>
                            <a:srgbClr val="000000"/>
                          </a:solidFill>
                          <a:latin typeface="CentSchbkCyrill BT" pitchFamily="18" charset="-52"/>
                        </a:rPr>
                        <a:t>     I</a:t>
                      </a:r>
                      <a:endParaRPr lang="en-US" sz="1500" b="1" i="0" u="none" strike="noStrike" dirty="0">
                        <a:solidFill>
                          <a:srgbClr val="000000"/>
                        </a:solidFill>
                        <a:latin typeface="CentSchbkCyrill BT"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I </a:t>
                      </a:r>
                      <a:r>
                        <a:rPr lang="en-US" sz="1500" b="1" i="0" u="none" strike="noStrike" dirty="0" smtClean="0">
                          <a:solidFill>
                            <a:srgbClr val="000000"/>
                          </a:solidFill>
                          <a:latin typeface="CentSchbkCyrill BT" pitchFamily="18" charset="-52"/>
                        </a:rPr>
                        <a:t>will have</a:t>
                      </a:r>
                      <a:r>
                        <a:rPr lang="en-US" sz="1500" b="1" i="0" u="none" strike="noStrike" baseline="0" dirty="0" smtClean="0">
                          <a:solidFill>
                            <a:srgbClr val="000000"/>
                          </a:solidFill>
                          <a:latin typeface="CentSchbkCyrill BT" pitchFamily="18" charset="-52"/>
                        </a:rPr>
                        <a:t> been </a:t>
                      </a:r>
                      <a:r>
                        <a:rPr lang="en-US" sz="1500" b="1" i="0" u="none" strike="noStrike" dirty="0" smtClean="0">
                          <a:solidFill>
                            <a:srgbClr val="000000"/>
                          </a:solidFill>
                          <a:latin typeface="CentSchbkCyrill BT" pitchFamily="18" charset="-52"/>
                        </a:rPr>
                        <a:t>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I </a:t>
                      </a:r>
                      <a:r>
                        <a:rPr lang="en-US" sz="1500" b="1" i="0" u="none" strike="noStrike" dirty="0" smtClean="0">
                          <a:solidFill>
                            <a:srgbClr val="000000"/>
                          </a:solidFill>
                          <a:latin typeface="CentSchbkCyrill BT" pitchFamily="18" charset="-52"/>
                        </a:rPr>
                        <a:t>will </a:t>
                      </a:r>
                      <a:r>
                        <a:rPr lang="en-US" sz="1500" b="1" i="0" u="none" strike="noStrike" baseline="0" dirty="0" smtClean="0">
                          <a:solidFill>
                            <a:srgbClr val="000000"/>
                          </a:solidFill>
                          <a:latin typeface="CentSchbkCyrill BT" pitchFamily="18" charset="-52"/>
                        </a:rPr>
                        <a:t> not have  been </a:t>
                      </a:r>
                      <a:r>
                        <a:rPr lang="en-US" sz="1500" b="1" i="0" u="none" strike="noStrike" dirty="0" smtClean="0">
                          <a:solidFill>
                            <a:srgbClr val="000000"/>
                          </a:solidFill>
                          <a:latin typeface="CentSchbkCyrill BT" pitchFamily="18" charset="-52"/>
                        </a:rPr>
                        <a:t>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smtClean="0">
                          <a:solidFill>
                            <a:srgbClr val="000000"/>
                          </a:solidFill>
                          <a:latin typeface="CentSchbkCyrill BT" pitchFamily="18" charset="-52"/>
                        </a:rPr>
                        <a:t>Will I have  been 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84810">
                <a:tc>
                  <a:txBody>
                    <a:bodyPr/>
                    <a:lstStyle/>
                    <a:p>
                      <a:pPr algn="l" fontAlgn="b"/>
                      <a:r>
                        <a:rPr lang="en-US" sz="1500" b="1" i="0" u="none" strike="noStrike" dirty="0">
                          <a:solidFill>
                            <a:srgbClr val="000000"/>
                          </a:solidFill>
                          <a:latin typeface="CentSchbkCyrill BT" pitchFamily="18" charset="-52"/>
                        </a:rPr>
                        <a:t>he, she, 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baseline="0" dirty="0" smtClean="0">
                          <a:solidFill>
                            <a:srgbClr val="000000"/>
                          </a:solidFill>
                          <a:latin typeface="CentSchbkCyrill BT" pitchFamily="18" charset="-52"/>
                        </a:rPr>
                        <a:t>He will have been </a:t>
                      </a:r>
                      <a:r>
                        <a:rPr lang="en-US" sz="1500" b="1" i="0" u="none" strike="noStrike" dirty="0" smtClean="0">
                          <a:solidFill>
                            <a:srgbClr val="000000"/>
                          </a:solidFill>
                          <a:latin typeface="CentSchbkCyrill BT" pitchFamily="18" charset="-52"/>
                        </a:rPr>
                        <a:t>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He </a:t>
                      </a:r>
                      <a:r>
                        <a:rPr lang="en-US" sz="1500" b="1" i="0" u="none" strike="noStrike" dirty="0" smtClean="0">
                          <a:solidFill>
                            <a:srgbClr val="000000"/>
                          </a:solidFill>
                          <a:latin typeface="CentSchbkCyrill BT" pitchFamily="18" charset="-52"/>
                        </a:rPr>
                        <a:t>will not have</a:t>
                      </a:r>
                      <a:r>
                        <a:rPr lang="en-US" sz="1500" b="1" i="0" u="none" strike="noStrike" baseline="0" dirty="0" smtClean="0">
                          <a:solidFill>
                            <a:srgbClr val="000000"/>
                          </a:solidFill>
                          <a:latin typeface="CentSchbkCyrill BT" pitchFamily="18" charset="-52"/>
                        </a:rPr>
                        <a:t> </a:t>
                      </a:r>
                      <a:r>
                        <a:rPr lang="en-US" sz="1500" b="1" i="0" u="none" strike="noStrike" dirty="0" smtClean="0">
                          <a:solidFill>
                            <a:srgbClr val="000000"/>
                          </a:solidFill>
                          <a:latin typeface="CentSchbkCyrill BT" pitchFamily="18" charset="-52"/>
                        </a:rPr>
                        <a:t> been 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smtClean="0">
                          <a:solidFill>
                            <a:srgbClr val="000000"/>
                          </a:solidFill>
                          <a:latin typeface="CentSchbkCyrill BT" pitchFamily="18" charset="-52"/>
                        </a:rPr>
                        <a:t>Will he have</a:t>
                      </a:r>
                      <a:r>
                        <a:rPr lang="en-US" sz="1500" b="1" i="0" u="none" strike="noStrike" baseline="0" dirty="0" smtClean="0">
                          <a:solidFill>
                            <a:srgbClr val="000000"/>
                          </a:solidFill>
                          <a:latin typeface="CentSchbkCyrill BT" pitchFamily="18" charset="-52"/>
                        </a:rPr>
                        <a:t> </a:t>
                      </a:r>
                      <a:r>
                        <a:rPr lang="en-US" sz="1500" b="1" i="0" u="none" strike="noStrike" dirty="0" smtClean="0">
                          <a:solidFill>
                            <a:srgbClr val="000000"/>
                          </a:solidFill>
                          <a:latin typeface="CentSchbkCyrill BT" pitchFamily="18" charset="-52"/>
                        </a:rPr>
                        <a:t>been </a:t>
                      </a:r>
                      <a:r>
                        <a:rPr lang="en-US" sz="1500" b="1" i="0" u="none" strike="noStrike" dirty="0">
                          <a:solidFill>
                            <a:srgbClr val="000000"/>
                          </a:solidFill>
                          <a:latin typeface="CentSchbkCyrill BT" pitchFamily="18" charset="-52"/>
                        </a:rPr>
                        <a:t>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810">
                <a:tc>
                  <a:txBody>
                    <a:bodyPr/>
                    <a:lstStyle/>
                    <a:p>
                      <a:pPr algn="l" fontAlgn="b"/>
                      <a:r>
                        <a:rPr lang="en-US" sz="1500" b="1" i="0" u="none" strike="noStrike" dirty="0">
                          <a:solidFill>
                            <a:srgbClr val="000000"/>
                          </a:solidFill>
                          <a:latin typeface="CentSchbkCyrill BT" pitchFamily="18" charset="-52"/>
                        </a:rPr>
                        <a:t>you, we, they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You </a:t>
                      </a:r>
                      <a:r>
                        <a:rPr lang="en-US" sz="1500" b="1" i="0" u="none" strike="noStrike" dirty="0" smtClean="0">
                          <a:solidFill>
                            <a:srgbClr val="000000"/>
                          </a:solidFill>
                          <a:latin typeface="CentSchbkCyrill BT" pitchFamily="18" charset="-52"/>
                        </a:rPr>
                        <a:t>will</a:t>
                      </a:r>
                      <a:r>
                        <a:rPr lang="en-US" sz="1500" b="1" i="0" u="none" strike="noStrike" baseline="0" dirty="0" smtClean="0">
                          <a:solidFill>
                            <a:srgbClr val="000000"/>
                          </a:solidFill>
                          <a:latin typeface="CentSchbkCyrill BT" pitchFamily="18" charset="-52"/>
                        </a:rPr>
                        <a:t> have been </a:t>
                      </a:r>
                      <a:r>
                        <a:rPr lang="en-US" sz="1500" b="1" i="0" u="none" strike="noStrike" dirty="0" smtClean="0">
                          <a:solidFill>
                            <a:srgbClr val="000000"/>
                          </a:solidFill>
                          <a:latin typeface="CentSchbkCyrill BT" pitchFamily="18" charset="-52"/>
                        </a:rPr>
                        <a:t>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You </a:t>
                      </a:r>
                      <a:r>
                        <a:rPr lang="en-US" sz="1500" b="1" i="0" u="none" strike="noStrike" dirty="0" smtClean="0">
                          <a:solidFill>
                            <a:srgbClr val="000000"/>
                          </a:solidFill>
                          <a:latin typeface="CentSchbkCyrill BT" pitchFamily="18" charset="-52"/>
                        </a:rPr>
                        <a:t>will</a:t>
                      </a:r>
                      <a:r>
                        <a:rPr lang="en-US" sz="1500" b="1" i="0" u="none" strike="noStrike" baseline="0" dirty="0" smtClean="0">
                          <a:solidFill>
                            <a:srgbClr val="000000"/>
                          </a:solidFill>
                          <a:latin typeface="CentSchbkCyrill BT" pitchFamily="18" charset="-52"/>
                        </a:rPr>
                        <a:t> </a:t>
                      </a:r>
                      <a:r>
                        <a:rPr lang="en-US" sz="1500" b="1" i="0" u="none" strike="noStrike" dirty="0" smtClean="0">
                          <a:solidFill>
                            <a:srgbClr val="000000"/>
                          </a:solidFill>
                          <a:latin typeface="CentSchbkCyrill BT" pitchFamily="18" charset="-52"/>
                        </a:rPr>
                        <a:t>not have  been 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smtClean="0">
                          <a:solidFill>
                            <a:srgbClr val="000000"/>
                          </a:solidFill>
                          <a:latin typeface="CentSchbkCyrill BT" pitchFamily="18" charset="-52"/>
                        </a:rPr>
                        <a:t>Will</a:t>
                      </a:r>
                      <a:r>
                        <a:rPr lang="en-US" sz="1500" b="1" i="0" u="none" strike="noStrike" baseline="0" dirty="0" smtClean="0">
                          <a:solidFill>
                            <a:srgbClr val="000000"/>
                          </a:solidFill>
                          <a:latin typeface="CentSchbkCyrill BT" pitchFamily="18" charset="-52"/>
                        </a:rPr>
                        <a:t> </a:t>
                      </a:r>
                      <a:r>
                        <a:rPr lang="en-US" sz="1500" b="1" i="0" u="none" strike="noStrike" dirty="0" smtClean="0">
                          <a:solidFill>
                            <a:srgbClr val="000000"/>
                          </a:solidFill>
                          <a:latin typeface="CentSchbkCyrill BT" pitchFamily="18" charset="-52"/>
                        </a:rPr>
                        <a:t>you have  been </a:t>
                      </a:r>
                      <a:r>
                        <a:rPr lang="en-US" sz="1500" b="1" i="0" u="none" strike="noStrike" dirty="0">
                          <a:solidFill>
                            <a:srgbClr val="000000"/>
                          </a:solidFill>
                          <a:latin typeface="CentSchbkCyrill BT" pitchFamily="18" charset="-52"/>
                        </a:rPr>
                        <a:t>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newsflash/>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PERFECT  VERB  CONTINUOUS</a:t>
            </a:r>
            <a:endParaRPr lang="en-US" dirty="0"/>
          </a:p>
        </p:txBody>
      </p:sp>
      <p:sp>
        <p:nvSpPr>
          <p:cNvPr id="3" name="Content Placeholder 2"/>
          <p:cNvSpPr>
            <a:spLocks noGrp="1"/>
          </p:cNvSpPr>
          <p:nvPr>
            <p:ph idx="1"/>
          </p:nvPr>
        </p:nvSpPr>
        <p:spPr/>
        <p:txBody>
          <a:bodyPr/>
          <a:lstStyle/>
          <a:p>
            <a:r>
              <a:rPr lang="en-US" dirty="0" smtClean="0"/>
              <a:t>FUTURE  PERFECT  VERB CONTINUOUS</a:t>
            </a:r>
            <a:endParaRPr lang="en-US" dirty="0"/>
          </a:p>
        </p:txBody>
      </p:sp>
      <p:graphicFrame>
        <p:nvGraphicFramePr>
          <p:cNvPr id="4" name="Table 3"/>
          <p:cNvGraphicFramePr>
            <a:graphicFrameLocks noGrp="1"/>
          </p:cNvGraphicFramePr>
          <p:nvPr/>
        </p:nvGraphicFramePr>
        <p:xfrm>
          <a:off x="838200" y="2743200"/>
          <a:ext cx="6096000" cy="2855595"/>
        </p:xfrm>
        <a:graphic>
          <a:graphicData uri="http://schemas.openxmlformats.org/drawingml/2006/table">
            <a:tbl>
              <a:tblPr/>
              <a:tblGrid>
                <a:gridCol w="990600"/>
                <a:gridCol w="1752600"/>
                <a:gridCol w="1905000"/>
                <a:gridCol w="1447800"/>
              </a:tblGrid>
              <a:tr h="384810">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AFFIRMATIVE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NEGATIVE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QUESTION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84810">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1" i="0" u="none" strike="noStrike" dirty="0">
                          <a:solidFill>
                            <a:srgbClr val="000000"/>
                          </a:solidFill>
                          <a:latin typeface="CentSchbkCyrill BT" pitchFamily="18" charset="-52"/>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84810">
                <a:tc>
                  <a:txBody>
                    <a:bodyPr/>
                    <a:lstStyle/>
                    <a:p>
                      <a:pPr algn="l" fontAlgn="b"/>
                      <a:r>
                        <a:rPr lang="en-US" sz="1500" b="1" i="0" u="none" strike="noStrike" dirty="0" smtClean="0">
                          <a:solidFill>
                            <a:srgbClr val="000000"/>
                          </a:solidFill>
                          <a:latin typeface="CentSchbkCyrill BT" pitchFamily="18" charset="-52"/>
                        </a:rPr>
                        <a:t>     I</a:t>
                      </a:r>
                      <a:endParaRPr lang="en-US" sz="1500" b="1" i="0" u="none" strike="noStrike" dirty="0">
                        <a:solidFill>
                          <a:srgbClr val="000000"/>
                        </a:solidFill>
                        <a:latin typeface="CentSchbkCyrill BT"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I </a:t>
                      </a:r>
                      <a:r>
                        <a:rPr lang="en-US" sz="1500" b="1" i="0" u="none" strike="noStrike" dirty="0" smtClean="0">
                          <a:solidFill>
                            <a:srgbClr val="000000"/>
                          </a:solidFill>
                          <a:latin typeface="CentSchbkCyrill BT" pitchFamily="18" charset="-52"/>
                        </a:rPr>
                        <a:t>am</a:t>
                      </a:r>
                      <a:r>
                        <a:rPr lang="en-US" sz="1500" b="1" i="0" u="none" strike="noStrike" baseline="0" dirty="0" smtClean="0">
                          <a:solidFill>
                            <a:srgbClr val="000000"/>
                          </a:solidFill>
                          <a:latin typeface="CentSchbkCyrill BT" pitchFamily="18" charset="-52"/>
                        </a:rPr>
                        <a:t> going to</a:t>
                      </a:r>
                      <a:r>
                        <a:rPr lang="en-US" sz="1500" b="1" i="0" u="none" strike="noStrike" dirty="0" smtClean="0">
                          <a:solidFill>
                            <a:srgbClr val="000000"/>
                          </a:solidFill>
                          <a:latin typeface="CentSchbkCyrill BT" pitchFamily="18" charset="-52"/>
                        </a:rPr>
                        <a:t> have</a:t>
                      </a:r>
                      <a:r>
                        <a:rPr lang="en-US" sz="1500" b="1" i="0" u="none" strike="noStrike" baseline="0" dirty="0" smtClean="0">
                          <a:solidFill>
                            <a:srgbClr val="000000"/>
                          </a:solidFill>
                          <a:latin typeface="CentSchbkCyrill BT" pitchFamily="18" charset="-52"/>
                        </a:rPr>
                        <a:t> been </a:t>
                      </a:r>
                      <a:r>
                        <a:rPr lang="en-US" sz="1500" b="1" i="0" u="none" strike="noStrike" dirty="0" smtClean="0">
                          <a:solidFill>
                            <a:srgbClr val="000000"/>
                          </a:solidFill>
                          <a:latin typeface="CentSchbkCyrill BT" pitchFamily="18" charset="-52"/>
                        </a:rPr>
                        <a:t>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I </a:t>
                      </a:r>
                      <a:r>
                        <a:rPr lang="en-US" sz="1500" b="1" i="0" u="none" strike="noStrike" dirty="0" smtClean="0">
                          <a:solidFill>
                            <a:srgbClr val="000000"/>
                          </a:solidFill>
                          <a:latin typeface="CentSchbkCyrill BT" pitchFamily="18" charset="-52"/>
                        </a:rPr>
                        <a:t>am</a:t>
                      </a:r>
                      <a:r>
                        <a:rPr lang="en-US" sz="1500" b="1" i="0" u="none" strike="noStrike" baseline="0" dirty="0" smtClean="0">
                          <a:solidFill>
                            <a:srgbClr val="000000"/>
                          </a:solidFill>
                          <a:latin typeface="CentSchbkCyrill BT" pitchFamily="18" charset="-52"/>
                        </a:rPr>
                        <a:t> not going to have been </a:t>
                      </a:r>
                      <a:r>
                        <a:rPr lang="en-US" sz="1500" b="1" i="0" u="none" strike="noStrike" dirty="0" smtClean="0">
                          <a:solidFill>
                            <a:srgbClr val="000000"/>
                          </a:solidFill>
                          <a:latin typeface="CentSchbkCyrill BT" pitchFamily="18" charset="-52"/>
                        </a:rPr>
                        <a:t>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smtClean="0">
                          <a:solidFill>
                            <a:srgbClr val="000000"/>
                          </a:solidFill>
                          <a:latin typeface="CentSchbkCyrill BT" pitchFamily="18" charset="-52"/>
                        </a:rPr>
                        <a:t>Am</a:t>
                      </a:r>
                      <a:r>
                        <a:rPr lang="en-US" sz="1500" b="1" i="0" u="none" strike="noStrike" baseline="0" dirty="0" smtClean="0">
                          <a:solidFill>
                            <a:srgbClr val="000000"/>
                          </a:solidFill>
                          <a:latin typeface="CentSchbkCyrill BT" pitchFamily="18" charset="-52"/>
                        </a:rPr>
                        <a:t> </a:t>
                      </a:r>
                      <a:r>
                        <a:rPr lang="en-US" sz="1500" b="1" i="0" u="none" strike="noStrike" dirty="0" smtClean="0">
                          <a:solidFill>
                            <a:srgbClr val="000000"/>
                          </a:solidFill>
                          <a:latin typeface="CentSchbkCyrill BT" pitchFamily="18" charset="-52"/>
                        </a:rPr>
                        <a:t>I going to have  been 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84810">
                <a:tc>
                  <a:txBody>
                    <a:bodyPr/>
                    <a:lstStyle/>
                    <a:p>
                      <a:pPr algn="l" fontAlgn="b"/>
                      <a:r>
                        <a:rPr lang="en-US" sz="1500" b="1" i="0" u="none" strike="noStrike" dirty="0">
                          <a:solidFill>
                            <a:srgbClr val="000000"/>
                          </a:solidFill>
                          <a:latin typeface="CentSchbkCyrill BT" pitchFamily="18" charset="-52"/>
                        </a:rPr>
                        <a:t>he, she, 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baseline="0" dirty="0" smtClean="0">
                          <a:solidFill>
                            <a:srgbClr val="000000"/>
                          </a:solidFill>
                          <a:latin typeface="CentSchbkCyrill BT" pitchFamily="18" charset="-52"/>
                        </a:rPr>
                        <a:t>He is not going to have been </a:t>
                      </a:r>
                      <a:r>
                        <a:rPr lang="en-US" sz="1500" b="1" i="0" u="none" strike="noStrike" dirty="0" smtClean="0">
                          <a:solidFill>
                            <a:srgbClr val="000000"/>
                          </a:solidFill>
                          <a:latin typeface="CentSchbkCyrill BT" pitchFamily="18" charset="-52"/>
                        </a:rPr>
                        <a:t>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He </a:t>
                      </a:r>
                      <a:r>
                        <a:rPr lang="en-US" sz="1500" b="1" i="0" u="none" strike="noStrike" dirty="0" smtClean="0">
                          <a:solidFill>
                            <a:srgbClr val="000000"/>
                          </a:solidFill>
                          <a:latin typeface="CentSchbkCyrill BT" pitchFamily="18" charset="-52"/>
                        </a:rPr>
                        <a:t>is not going to have</a:t>
                      </a:r>
                      <a:r>
                        <a:rPr lang="en-US" sz="1500" b="1" i="0" u="none" strike="noStrike" baseline="0" dirty="0" smtClean="0">
                          <a:solidFill>
                            <a:srgbClr val="000000"/>
                          </a:solidFill>
                          <a:latin typeface="CentSchbkCyrill BT" pitchFamily="18" charset="-52"/>
                        </a:rPr>
                        <a:t> </a:t>
                      </a:r>
                      <a:r>
                        <a:rPr lang="en-US" sz="1500" b="1" i="0" u="none" strike="noStrike" dirty="0" smtClean="0">
                          <a:solidFill>
                            <a:srgbClr val="000000"/>
                          </a:solidFill>
                          <a:latin typeface="CentSchbkCyrill BT" pitchFamily="18" charset="-52"/>
                        </a:rPr>
                        <a:t> been 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smtClean="0">
                          <a:solidFill>
                            <a:srgbClr val="000000"/>
                          </a:solidFill>
                          <a:latin typeface="CentSchbkCyrill BT" pitchFamily="18" charset="-52"/>
                        </a:rPr>
                        <a:t>Is he going to have</a:t>
                      </a:r>
                      <a:r>
                        <a:rPr lang="en-US" sz="1500" b="1" i="0" u="none" strike="noStrike" baseline="0" dirty="0" smtClean="0">
                          <a:solidFill>
                            <a:srgbClr val="000000"/>
                          </a:solidFill>
                          <a:latin typeface="CentSchbkCyrill BT" pitchFamily="18" charset="-52"/>
                        </a:rPr>
                        <a:t> </a:t>
                      </a:r>
                      <a:r>
                        <a:rPr lang="en-US" sz="1500" b="1" i="0" u="none" strike="noStrike" dirty="0" smtClean="0">
                          <a:solidFill>
                            <a:srgbClr val="000000"/>
                          </a:solidFill>
                          <a:latin typeface="CentSchbkCyrill BT" pitchFamily="18" charset="-52"/>
                        </a:rPr>
                        <a:t>been </a:t>
                      </a:r>
                      <a:r>
                        <a:rPr lang="en-US" sz="1500" b="1" i="0" u="none" strike="noStrike" dirty="0">
                          <a:solidFill>
                            <a:srgbClr val="000000"/>
                          </a:solidFill>
                          <a:latin typeface="CentSchbkCyrill BT" pitchFamily="18" charset="-52"/>
                        </a:rPr>
                        <a:t>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810">
                <a:tc>
                  <a:txBody>
                    <a:bodyPr/>
                    <a:lstStyle/>
                    <a:p>
                      <a:pPr algn="l" fontAlgn="b"/>
                      <a:r>
                        <a:rPr lang="en-US" sz="1500" b="1" i="0" u="none" strike="noStrike" dirty="0">
                          <a:solidFill>
                            <a:srgbClr val="000000"/>
                          </a:solidFill>
                          <a:latin typeface="CentSchbkCyrill BT" pitchFamily="18" charset="-52"/>
                        </a:rPr>
                        <a:t>you, we, they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You </a:t>
                      </a:r>
                      <a:r>
                        <a:rPr lang="en-US" sz="1500" b="1" i="0" u="none" strike="noStrike" dirty="0" smtClean="0">
                          <a:solidFill>
                            <a:srgbClr val="000000"/>
                          </a:solidFill>
                          <a:latin typeface="CentSchbkCyrill BT" pitchFamily="18" charset="-52"/>
                        </a:rPr>
                        <a:t>are going to have</a:t>
                      </a:r>
                      <a:r>
                        <a:rPr lang="en-US" sz="1500" b="1" i="0" u="none" strike="noStrike" baseline="0" dirty="0" smtClean="0">
                          <a:solidFill>
                            <a:srgbClr val="000000"/>
                          </a:solidFill>
                          <a:latin typeface="CentSchbkCyrill BT" pitchFamily="18" charset="-52"/>
                        </a:rPr>
                        <a:t> been </a:t>
                      </a:r>
                      <a:r>
                        <a:rPr lang="en-US" sz="1500" b="1" i="0" u="none" strike="noStrike" dirty="0" smtClean="0">
                          <a:solidFill>
                            <a:srgbClr val="000000"/>
                          </a:solidFill>
                          <a:latin typeface="CentSchbkCyrill BT" pitchFamily="18" charset="-52"/>
                        </a:rPr>
                        <a:t>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latin typeface="CentSchbkCyrill BT" pitchFamily="18" charset="-52"/>
                        </a:rPr>
                        <a:t>You </a:t>
                      </a:r>
                      <a:r>
                        <a:rPr lang="en-US" sz="1500" b="1" i="0" u="none" strike="noStrike" dirty="0" smtClean="0">
                          <a:solidFill>
                            <a:srgbClr val="000000"/>
                          </a:solidFill>
                          <a:latin typeface="CentSchbkCyrill BT" pitchFamily="18" charset="-52"/>
                        </a:rPr>
                        <a:t>are</a:t>
                      </a:r>
                      <a:r>
                        <a:rPr lang="en-US" sz="1500" b="1" i="0" u="none" strike="noStrike" baseline="0" dirty="0" smtClean="0">
                          <a:solidFill>
                            <a:srgbClr val="000000"/>
                          </a:solidFill>
                          <a:latin typeface="CentSchbkCyrill BT" pitchFamily="18" charset="-52"/>
                        </a:rPr>
                        <a:t> not going to </a:t>
                      </a:r>
                      <a:r>
                        <a:rPr lang="en-US" sz="1500" b="1" i="0" u="none" strike="noStrike" dirty="0" smtClean="0">
                          <a:solidFill>
                            <a:srgbClr val="000000"/>
                          </a:solidFill>
                          <a:latin typeface="CentSchbkCyrill BT" pitchFamily="18" charset="-52"/>
                        </a:rPr>
                        <a:t>have  been playing</a:t>
                      </a:r>
                      <a:r>
                        <a:rPr lang="en-US" sz="1500" b="1" i="0" u="none" strike="noStrike" dirty="0">
                          <a:solidFill>
                            <a:srgbClr val="000000"/>
                          </a:solidFill>
                          <a:latin typeface="CentSchbkCyrill BT" pitchFamily="18" charset="-52"/>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baseline="0" dirty="0" smtClean="0">
                          <a:solidFill>
                            <a:srgbClr val="000000"/>
                          </a:solidFill>
                          <a:latin typeface="CentSchbkCyrill BT" pitchFamily="18" charset="-52"/>
                        </a:rPr>
                        <a:t>Are </a:t>
                      </a:r>
                      <a:r>
                        <a:rPr lang="en-US" sz="1500" b="1" i="0" u="none" strike="noStrike" dirty="0" smtClean="0">
                          <a:solidFill>
                            <a:srgbClr val="000000"/>
                          </a:solidFill>
                          <a:latin typeface="CentSchbkCyrill BT" pitchFamily="18" charset="-52"/>
                        </a:rPr>
                        <a:t>you  going to have  been </a:t>
                      </a:r>
                      <a:r>
                        <a:rPr lang="en-US" sz="1500" b="1" i="0" u="none" strike="noStrike" dirty="0">
                          <a:solidFill>
                            <a:srgbClr val="000000"/>
                          </a:solidFill>
                          <a:latin typeface="CentSchbkCyrill BT" pitchFamily="18" charset="-52"/>
                        </a:rPr>
                        <a:t>playing?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newsflash/>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PERFECT  VERB  CONTINUOUS</a:t>
            </a:r>
            <a:endParaRPr lang="en-US" dirty="0"/>
          </a:p>
        </p:txBody>
      </p:sp>
      <p:sp>
        <p:nvSpPr>
          <p:cNvPr id="3" name="Content Placeholder 2"/>
          <p:cNvSpPr>
            <a:spLocks noGrp="1"/>
          </p:cNvSpPr>
          <p:nvPr>
            <p:ph idx="1"/>
          </p:nvPr>
        </p:nvSpPr>
        <p:spPr/>
        <p:txBody>
          <a:bodyPr/>
          <a:lstStyle/>
          <a:p>
            <a:r>
              <a:rPr lang="en-US" b="1" dirty="0" smtClean="0"/>
              <a:t>FUTURE  PERFECT   CONTINUOUS</a:t>
            </a:r>
          </a:p>
          <a:p>
            <a:r>
              <a:rPr lang="en-US" b="1" dirty="0" smtClean="0"/>
              <a:t>WILL HAVE BEEN  </a:t>
            </a:r>
            <a:r>
              <a:rPr lang="en-US" dirty="0" smtClean="0"/>
              <a:t>with the personal pronouns , he, she or it (or the singular forms of nouns.)</a:t>
            </a:r>
          </a:p>
          <a:p>
            <a:r>
              <a:rPr lang="en-US" b="1" dirty="0" smtClean="0"/>
              <a:t>WILL HAVE BEEN </a:t>
            </a:r>
            <a:r>
              <a:rPr lang="en-US" dirty="0" smtClean="0"/>
              <a:t>with the personal pronouns I, you, we, they (or the plural form of nouns.)</a:t>
            </a:r>
            <a:endParaRPr lang="en-US" dirty="0"/>
          </a:p>
        </p:txBody>
      </p:sp>
    </p:spTree>
  </p:cSld>
  <p:clrMapOvr>
    <a:masterClrMapping/>
  </p:clrMapOvr>
  <p:transition>
    <p:newsflash/>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PERFECT  VERB  CONTINUOUS</a:t>
            </a:r>
            <a:endParaRPr lang="en-US" dirty="0"/>
          </a:p>
        </p:txBody>
      </p:sp>
      <p:sp>
        <p:nvSpPr>
          <p:cNvPr id="3" name="Content Placeholder 2"/>
          <p:cNvSpPr>
            <a:spLocks noGrp="1"/>
          </p:cNvSpPr>
          <p:nvPr>
            <p:ph idx="1"/>
          </p:nvPr>
        </p:nvSpPr>
        <p:spPr/>
        <p:txBody>
          <a:bodyPr/>
          <a:lstStyle/>
          <a:p>
            <a:r>
              <a:rPr lang="en-US" b="1" dirty="0" smtClean="0"/>
              <a:t>FUTURE  PERFECT   CONTINUOUS</a:t>
            </a:r>
          </a:p>
          <a:p>
            <a:r>
              <a:rPr lang="en-US" b="1" dirty="0" smtClean="0"/>
              <a:t>IS GOING TO HAVE BEEN  </a:t>
            </a:r>
            <a:r>
              <a:rPr lang="en-US" dirty="0" smtClean="0"/>
              <a:t>with the personal pronouns , he, she or it (or the singular forms of nouns.)</a:t>
            </a:r>
          </a:p>
          <a:p>
            <a:r>
              <a:rPr lang="en-US" b="1" dirty="0" smtClean="0"/>
              <a:t>ARE GOING TO HAVE BEEN </a:t>
            </a:r>
            <a:r>
              <a:rPr lang="en-US" dirty="0" smtClean="0"/>
              <a:t>with the personal pronouns I, you, we, they (or the plural form of nouns.)</a:t>
            </a:r>
            <a:endParaRPr lang="en-US" dirty="0"/>
          </a:p>
        </p:txBody>
      </p:sp>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1035</TotalTime>
  <Words>3798</Words>
  <Application>Microsoft Office PowerPoint</Application>
  <PresentationFormat>On-screen Show (4:3)</PresentationFormat>
  <Paragraphs>638</Paragraphs>
  <Slides>118</Slides>
  <Notes>1</Notes>
  <HiddenSlides>0</HiddenSlides>
  <MMClips>0</MMClips>
  <ScaleCrop>false</ScaleCrop>
  <HeadingPairs>
    <vt:vector size="4" baseType="variant">
      <vt:variant>
        <vt:lpstr>Theme</vt:lpstr>
      </vt:variant>
      <vt:variant>
        <vt:i4>1</vt:i4>
      </vt:variant>
      <vt:variant>
        <vt:lpstr>Slide Titles</vt:lpstr>
      </vt:variant>
      <vt:variant>
        <vt:i4>118</vt:i4>
      </vt:variant>
    </vt:vector>
  </HeadingPairs>
  <TitlesOfParts>
    <vt:vector size="119" baseType="lpstr">
      <vt:lpstr>Module</vt:lpstr>
      <vt:lpstr>Slide 1</vt:lpstr>
      <vt:lpstr>PERFECT  VERB CONTINUOUS 1.      PRESENT PERFECT CONTINUOUS  2.      PAST PERFECT CONTINUOUS  3.      FUTURE PERFECT CONTINUOUS</vt:lpstr>
      <vt:lpstr>SIMPLE  VERB  CONTINUOUS</vt:lpstr>
      <vt:lpstr>SIMPLE  VERB  CONTINUOUS</vt:lpstr>
      <vt:lpstr>SIMPLE  VERB  CONTINUOUS</vt:lpstr>
      <vt:lpstr>Uses of  PRESENT CONTINUOUS 1. Actions taking place at the moment of speaking (now). </vt:lpstr>
      <vt:lpstr>Uses of  PRESENT CONTINUOUS 2.Arrangements  for  the near  future. </vt:lpstr>
      <vt:lpstr>Uses of  PRESENT CONTINUOUS 3. Actions taking place only for a limited period of time. </vt:lpstr>
      <vt:lpstr>Uses of  PRESENT CONTINUOUS 4. Actions taking place around now(but not at the moment of speaking. </vt:lpstr>
      <vt:lpstr>Uses of  PRESENT CONTINUOUS 5. Development, changing situations. </vt:lpstr>
      <vt:lpstr>Uses of  PRESENT CONTINUOUS 5. Repetition and Irritation with “Always” </vt:lpstr>
      <vt:lpstr>Other examples:</vt:lpstr>
      <vt:lpstr>Slide 13</vt:lpstr>
      <vt:lpstr>exercises:</vt:lpstr>
      <vt:lpstr>PRESENT CONTINUOUS </vt:lpstr>
      <vt:lpstr>PRESENT CONTINUOUS </vt:lpstr>
      <vt:lpstr>PRESENT CONTINUOUS </vt:lpstr>
      <vt:lpstr>PRESENT CONTINUOUS </vt:lpstr>
      <vt:lpstr>PRESENT CONTINUOUS </vt:lpstr>
      <vt:lpstr>PRESENT CONTINUOUS </vt:lpstr>
      <vt:lpstr>PRESENT CONTINUOUS </vt:lpstr>
      <vt:lpstr>PRESENT CONTINUOUS </vt:lpstr>
      <vt:lpstr>PRESENT CONTINUOUS </vt:lpstr>
      <vt:lpstr>SIMPLE  VERB  CONTINUOUS</vt:lpstr>
      <vt:lpstr>SIMPLE  VERB  CONTINUOUS</vt:lpstr>
      <vt:lpstr> Uses of  PAST CONTINUOUS 1. puts emphasis on the course of an action in the past. </vt:lpstr>
      <vt:lpstr> Uses of  PAST CONTINUOUS 2.two actions happening at the same time in the past. </vt:lpstr>
      <vt:lpstr> Uses of  PAST CONTINUOUS 3. action going on at a certain time in the past. </vt:lpstr>
      <vt:lpstr> Uses of  PAST CONTINUOUS 5. The action or situation had already started before this time but had not finished. </vt:lpstr>
      <vt:lpstr> Uses of  PAST CONTINUOUS 6. Specific Time as an interruption </vt:lpstr>
      <vt:lpstr> Uses of  PAST CONTINUOUS 6. Atmosphere </vt:lpstr>
      <vt:lpstr>Uses of  PAST CONTINUOUS 7. Repetition and Irritation with “Always” </vt:lpstr>
      <vt:lpstr>Uses of  PAST CONTINUOUS  Other examples:</vt:lpstr>
      <vt:lpstr>Uses of  PAST CONTINUOUS 7. While vs. When </vt:lpstr>
      <vt:lpstr>PAST CONTINUOUS</vt:lpstr>
      <vt:lpstr>PAST CONTINUOUS</vt:lpstr>
      <vt:lpstr>PAST CONTINUOUS</vt:lpstr>
      <vt:lpstr>PAST CONTINUOUS</vt:lpstr>
      <vt:lpstr>PAST CONTINUOUS</vt:lpstr>
      <vt:lpstr>PAST CONTINUOUS</vt:lpstr>
      <vt:lpstr>PAST CONTINUOUS</vt:lpstr>
      <vt:lpstr>PAST CONTINUOUS</vt:lpstr>
      <vt:lpstr>PAST CONTINUOUS</vt:lpstr>
      <vt:lpstr>SIMPLE  VERB  CONTINUOUS</vt:lpstr>
      <vt:lpstr>Slide 45</vt:lpstr>
      <vt:lpstr>SIMPLE  VERB  CONTINUOUS</vt:lpstr>
      <vt:lpstr>Uses of  FUTURE CONTINUOUS 1. Interrupted Action in the Future. </vt:lpstr>
      <vt:lpstr>Uses of  FUTURE CONTINUOUS Other examples:</vt:lpstr>
      <vt:lpstr>Uses of  FUTURE CONTINUOUS 2.Specific  time as an  Interruption in the Future </vt:lpstr>
      <vt:lpstr>Uses of  FUTURE CONTINUOUS 3. Parallel Actions in the Future</vt:lpstr>
      <vt:lpstr>Uses of  FUTURE CONTINUOUS other examples:</vt:lpstr>
      <vt:lpstr>Uses of  FUTURE CONTINUOUS 4. Atmosphere  in the Future</vt:lpstr>
      <vt:lpstr>FUTURE CONTINUOUS</vt:lpstr>
      <vt:lpstr>FUTURE CONTINUOUS</vt:lpstr>
      <vt:lpstr>FUTURE CONTINUOUS</vt:lpstr>
      <vt:lpstr>FUTURE CONTINUOUS</vt:lpstr>
      <vt:lpstr>FUTURE CONTINUOUS</vt:lpstr>
      <vt:lpstr>FUTURE CONTINUOUS</vt:lpstr>
      <vt:lpstr>FUTURE CONTINUOUS</vt:lpstr>
      <vt:lpstr>FUTURE CONTINUOUS</vt:lpstr>
      <vt:lpstr>FUTURE CONTINUOUS</vt:lpstr>
      <vt:lpstr>FUTURE CONTINUOUS</vt:lpstr>
      <vt:lpstr>FUTURE CONTINUOUS</vt:lpstr>
      <vt:lpstr>PRESENT  PERFECT  VERB  CONTINUOUS</vt:lpstr>
      <vt:lpstr> PERFECT  VERB  CONTINUOUS</vt:lpstr>
      <vt:lpstr>  PERFECT  VERB  CONTINUOUS</vt:lpstr>
      <vt:lpstr>   Uses of  PRESENT  PERFECT   CONTINUOUS   </vt:lpstr>
      <vt:lpstr>Slide 68</vt:lpstr>
      <vt:lpstr>   Uses of  PRESENT  PERFECT   CONTINUOUS   </vt:lpstr>
      <vt:lpstr>Slide 70</vt:lpstr>
      <vt:lpstr>PRESENT  PERFECT   CONTINUOUS  ADVERB PLACEMENT </vt:lpstr>
      <vt:lpstr> PRESENT  PERFECT CONTINUOUS  NOTE: Present Perfect Continuous is less commonly used in its passive form.</vt:lpstr>
      <vt:lpstr>PRESENT  PERFECT CONTINUOUS</vt:lpstr>
      <vt:lpstr>PRESENT  PERFECT CONTINUOUS</vt:lpstr>
      <vt:lpstr>PRESENT  PERFECT CONTINUOUS</vt:lpstr>
      <vt:lpstr>PRESENT  PERFECT CONTINUOUS</vt:lpstr>
      <vt:lpstr>PRESENT  PERFECT CONTINUOUS</vt:lpstr>
      <vt:lpstr>PRESENT  PERFECT CONTINUOUS</vt:lpstr>
      <vt:lpstr>PRESENT  PERFECT CONTINUOUS</vt:lpstr>
      <vt:lpstr>  PERFECT  VERB  CONTINUOUS</vt:lpstr>
      <vt:lpstr>PERFECT  VERB  CONTINUOUS</vt:lpstr>
      <vt:lpstr>   Uses of  PAST  PERFECT   CONTINUOUS   </vt:lpstr>
      <vt:lpstr>      </vt:lpstr>
      <vt:lpstr>   Uses of  PAST  PERFECT   CONTINUOUS   </vt:lpstr>
      <vt:lpstr>      </vt:lpstr>
      <vt:lpstr>Past Continuous vs.  Past Perfect Continuous </vt:lpstr>
      <vt:lpstr>Past Continuous vs. Past Perfect Continuous </vt:lpstr>
      <vt:lpstr>PAST  PERFECT   CONTINUOUS ADVERB PLACEMENT: </vt:lpstr>
      <vt:lpstr>PAST  PERFECT CONTINUOUS NOTE: Passive forms of the Past Perfect Continuous are not common.</vt:lpstr>
      <vt:lpstr>PAST  PERFECT   CONTINUOUS</vt:lpstr>
      <vt:lpstr>PAST  PERFECT   CONTINUOUS</vt:lpstr>
      <vt:lpstr>PAST  PERFECT   CONTINUOUS</vt:lpstr>
      <vt:lpstr>PAST  PERFECT   CONTINUOUS</vt:lpstr>
      <vt:lpstr>PAST  PERFECT   CONTINUOUS</vt:lpstr>
      <vt:lpstr>PAST  PERFECT   CONTINUOUS</vt:lpstr>
      <vt:lpstr>FUTURE  PERFECT  VERB  CONTINUOUS</vt:lpstr>
      <vt:lpstr>FUTURE  PERFECT  VERB  CONTINUOUS</vt:lpstr>
      <vt:lpstr>PRESENT  PERFECT  VERB  CONTINUOUS</vt:lpstr>
      <vt:lpstr>PRESENT  PERFECT  VERB  CONTINUOUS</vt:lpstr>
      <vt:lpstr>   Uses of  FUTURE PERFECT   CONTINUOUS   </vt:lpstr>
      <vt:lpstr>      </vt:lpstr>
      <vt:lpstr>      </vt:lpstr>
      <vt:lpstr>Future Continuous vs. Future Perfect Continuous </vt:lpstr>
      <vt:lpstr>Future Continuous vs. Future Perfect Continuous</vt:lpstr>
      <vt:lpstr>FUTURE PERFECT   CONTINUOUS</vt:lpstr>
      <vt:lpstr>FUTURE  PERFECT CONTINUOUS</vt:lpstr>
      <vt:lpstr>FUTURE PERFECT   CONTINUOUS</vt:lpstr>
      <vt:lpstr>FUTURE PERFECT   CONTINUOUS</vt:lpstr>
      <vt:lpstr>FUTURE PERFECT   CONTINUOUS</vt:lpstr>
      <vt:lpstr>FUTURE PERFECT   CONTINUOUS</vt:lpstr>
      <vt:lpstr>FUTURE PERFECT   CONTINUOUS</vt:lpstr>
      <vt:lpstr>FUTURE PERFECT   CONTINUOUS</vt:lpstr>
      <vt:lpstr>FUTURE PERFECT   CONTINUOUS</vt:lpstr>
      <vt:lpstr>FUTURE PERFECT   CONTINUOUS</vt:lpstr>
      <vt:lpstr>FUTURE PERFECT   CONTINUOUS</vt:lpstr>
      <vt:lpstr>FUTURE PERFECT   CONTINUOUS</vt:lpstr>
      <vt:lpstr>FUTURE PERFECT   CONTINUOUS</vt:lpstr>
      <vt:lpstr>                      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 Masstown</dc:creator>
  <cp:lastModifiedBy>PSTC-ADMIN</cp:lastModifiedBy>
  <cp:revision>199</cp:revision>
  <dcterms:created xsi:type="dcterms:W3CDTF">2014-03-12T02:05:30Z</dcterms:created>
  <dcterms:modified xsi:type="dcterms:W3CDTF">2014-03-18T03:06:41Z</dcterms:modified>
</cp:coreProperties>
</file>